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712" r:id="rId7"/>
    <p:sldMasterId id="2147483673" r:id="rId8"/>
    <p:sldMasterId id="2147483676" r:id="rId9"/>
    <p:sldMasterId id="2147483678" r:id="rId10"/>
    <p:sldMasterId id="2147483680" r:id="rId11"/>
  </p:sldMasterIdLst>
  <p:notesMasterIdLst>
    <p:notesMasterId r:id="rId41"/>
  </p:notesMasterIdLst>
  <p:sldIdLst>
    <p:sldId id="258" r:id="rId12"/>
    <p:sldId id="2134805503" r:id="rId13"/>
    <p:sldId id="2134805477" r:id="rId14"/>
    <p:sldId id="2134805466" r:id="rId15"/>
    <p:sldId id="2134805467" r:id="rId16"/>
    <p:sldId id="2134805479" r:id="rId17"/>
    <p:sldId id="2134805480" r:id="rId18"/>
    <p:sldId id="2134805481" r:id="rId19"/>
    <p:sldId id="2134805482" r:id="rId20"/>
    <p:sldId id="2134805483" r:id="rId21"/>
    <p:sldId id="2134805484" r:id="rId22"/>
    <p:sldId id="2134805485" r:id="rId23"/>
    <p:sldId id="2134805486" r:id="rId24"/>
    <p:sldId id="2134805487" r:id="rId25"/>
    <p:sldId id="2134805488" r:id="rId26"/>
    <p:sldId id="2134805492" r:id="rId27"/>
    <p:sldId id="2134805489" r:id="rId28"/>
    <p:sldId id="2134805494" r:id="rId29"/>
    <p:sldId id="2134805493" r:id="rId30"/>
    <p:sldId id="2134805495" r:id="rId31"/>
    <p:sldId id="269" r:id="rId32"/>
    <p:sldId id="270" r:id="rId33"/>
    <p:sldId id="271" r:id="rId34"/>
    <p:sldId id="2134805496" r:id="rId35"/>
    <p:sldId id="2134805500" r:id="rId36"/>
    <p:sldId id="2134805498" r:id="rId37"/>
    <p:sldId id="2134805501" r:id="rId38"/>
    <p:sldId id="2134805502" r:id="rId39"/>
    <p:sldId id="265"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seer-Ul-Islam, Muhammad (Nokia - DE/Munich)" initials="NUIM(D" lastIdx="1" clrIdx="0">
    <p:extLst>
      <p:ext uri="{19B8F6BF-5375-455C-9EA6-DF929625EA0E}">
        <p15:presenceInfo xmlns:p15="http://schemas.microsoft.com/office/powerpoint/2012/main" userId="S::muhammad.naseer-ul-islam@nokia-bell-labs.com::57729618-f8e0-42a1-805a-57ca3b7311a9" providerId="AD"/>
      </p:ext>
    </p:extLst>
  </p:cmAuthor>
  <p:cmAuthor id="2" name="Nokia(GWO)2" initials="N" lastIdx="1" clrIdx="1">
    <p:extLst>
      <p:ext uri="{19B8F6BF-5375-455C-9EA6-DF929625EA0E}">
        <p15:presenceInfo xmlns:p15="http://schemas.microsoft.com/office/powerpoint/2012/main" userId="Nokia(GWO)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3154"/>
    <a:srgbClr val="4BDD33"/>
    <a:srgbClr val="FF8B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38" autoAdjust="0"/>
    <p:restoredTop sz="94660"/>
  </p:normalViewPr>
  <p:slideViewPr>
    <p:cSldViewPr snapToGrid="0">
      <p:cViewPr varScale="1">
        <p:scale>
          <a:sx n="143" d="100"/>
          <a:sy n="143" d="100"/>
        </p:scale>
        <p:origin x="13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Master" Target="slideMasters/slideMaster2.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5.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sati, Alessio (Nokia - GB)" userId="6f050b0a-bf61-49f1-93be-076af52cf2e7" providerId="ADAL" clId="{FC91B716-BFAC-4757-BF07-FDDB7BB52499}"/>
    <pc:docChg chg="undo custSel addSld delSld modSld">
      <pc:chgData name="Casati, Alessio (Nokia - GB)" userId="6f050b0a-bf61-49f1-93be-076af52cf2e7" providerId="ADAL" clId="{FC91B716-BFAC-4757-BF07-FDDB7BB52499}" dt="2022-08-10T12:47:27.495" v="1282" actId="478"/>
      <pc:docMkLst>
        <pc:docMk/>
      </pc:docMkLst>
      <pc:sldChg chg="modSp mod">
        <pc:chgData name="Casati, Alessio (Nokia - GB)" userId="6f050b0a-bf61-49f1-93be-076af52cf2e7" providerId="ADAL" clId="{FC91B716-BFAC-4757-BF07-FDDB7BB52499}" dt="2022-08-10T12:45:01.738" v="1225" actId="6549"/>
        <pc:sldMkLst>
          <pc:docMk/>
          <pc:sldMk cId="2165169509" sldId="258"/>
        </pc:sldMkLst>
        <pc:spChg chg="mod">
          <ac:chgData name="Casati, Alessio (Nokia - GB)" userId="6f050b0a-bf61-49f1-93be-076af52cf2e7" providerId="ADAL" clId="{FC91B716-BFAC-4757-BF07-FDDB7BB52499}" dt="2022-08-10T12:45:01.738" v="1225" actId="6549"/>
          <ac:spMkLst>
            <pc:docMk/>
            <pc:sldMk cId="2165169509" sldId="258"/>
            <ac:spMk id="3" creationId="{A4E748F3-52F3-4227-86AD-9C50826A6263}"/>
          </ac:spMkLst>
        </pc:spChg>
        <pc:spChg chg="mod">
          <ac:chgData name="Casati, Alessio (Nokia - GB)" userId="6f050b0a-bf61-49f1-93be-076af52cf2e7" providerId="ADAL" clId="{FC91B716-BFAC-4757-BF07-FDDB7BB52499}" dt="2022-08-10T12:41:34.096" v="1177" actId="20577"/>
          <ac:spMkLst>
            <pc:docMk/>
            <pc:sldMk cId="2165169509" sldId="258"/>
            <ac:spMk id="13" creationId="{88139B71-634F-4F51-A35E-BEAD852EFD5F}"/>
          </ac:spMkLst>
        </pc:spChg>
      </pc:sldChg>
      <pc:sldChg chg="modSp mod">
        <pc:chgData name="Casati, Alessio (Nokia - GB)" userId="6f050b0a-bf61-49f1-93be-076af52cf2e7" providerId="ADAL" clId="{FC91B716-BFAC-4757-BF07-FDDB7BB52499}" dt="2022-08-10T11:54:46.061" v="34" actId="207"/>
        <pc:sldMkLst>
          <pc:docMk/>
          <pc:sldMk cId="3148360994" sldId="2134805466"/>
        </pc:sldMkLst>
        <pc:spChg chg="mod">
          <ac:chgData name="Casati, Alessio (Nokia - GB)" userId="6f050b0a-bf61-49f1-93be-076af52cf2e7" providerId="ADAL" clId="{FC91B716-BFAC-4757-BF07-FDDB7BB52499}" dt="2022-08-10T11:54:46.061" v="34" actId="207"/>
          <ac:spMkLst>
            <pc:docMk/>
            <pc:sldMk cId="3148360994" sldId="2134805466"/>
            <ac:spMk id="2" creationId="{D0FA3E70-3E7C-48F5-979B-AE9476E13259}"/>
          </ac:spMkLst>
        </pc:spChg>
      </pc:sldChg>
      <pc:sldChg chg="modSp mod">
        <pc:chgData name="Casati, Alessio (Nokia - GB)" userId="6f050b0a-bf61-49f1-93be-076af52cf2e7" providerId="ADAL" clId="{FC91B716-BFAC-4757-BF07-FDDB7BB52499}" dt="2022-08-10T11:55:58.762" v="102" actId="404"/>
        <pc:sldMkLst>
          <pc:docMk/>
          <pc:sldMk cId="3271095663" sldId="2134805467"/>
        </pc:sldMkLst>
        <pc:spChg chg="mod">
          <ac:chgData name="Casati, Alessio (Nokia - GB)" userId="6f050b0a-bf61-49f1-93be-076af52cf2e7" providerId="ADAL" clId="{FC91B716-BFAC-4757-BF07-FDDB7BB52499}" dt="2022-08-10T11:55:58.762" v="102" actId="404"/>
          <ac:spMkLst>
            <pc:docMk/>
            <pc:sldMk cId="3271095663" sldId="2134805467"/>
            <ac:spMk id="2" creationId="{2DE06AFD-3C6D-443F-BF47-019C76582F01}"/>
          </ac:spMkLst>
        </pc:spChg>
      </pc:sldChg>
      <pc:sldChg chg="modSp mod">
        <pc:chgData name="Casati, Alessio (Nokia - GB)" userId="6f050b0a-bf61-49f1-93be-076af52cf2e7" providerId="ADAL" clId="{FC91B716-BFAC-4757-BF07-FDDB7BB52499}" dt="2022-08-10T12:46:22.127" v="1273" actId="20577"/>
        <pc:sldMkLst>
          <pc:docMk/>
          <pc:sldMk cId="2295122864" sldId="2134805477"/>
        </pc:sldMkLst>
        <pc:spChg chg="mod">
          <ac:chgData name="Casati, Alessio (Nokia - GB)" userId="6f050b0a-bf61-49f1-93be-076af52cf2e7" providerId="ADAL" clId="{FC91B716-BFAC-4757-BF07-FDDB7BB52499}" dt="2022-08-10T12:46:22.127" v="1273" actId="20577"/>
          <ac:spMkLst>
            <pc:docMk/>
            <pc:sldMk cId="2295122864" sldId="2134805477"/>
            <ac:spMk id="6" creationId="{A57B0F0F-1DF3-42FE-946B-C0C6E92967A0}"/>
          </ac:spMkLst>
        </pc:spChg>
      </pc:sldChg>
      <pc:sldChg chg="modSp mod">
        <pc:chgData name="Casati, Alessio (Nokia - GB)" userId="6f050b0a-bf61-49f1-93be-076af52cf2e7" providerId="ADAL" clId="{FC91B716-BFAC-4757-BF07-FDDB7BB52499}" dt="2022-08-10T11:58:53.141" v="271" actId="20577"/>
        <pc:sldMkLst>
          <pc:docMk/>
          <pc:sldMk cId="3783585784" sldId="2134805479"/>
        </pc:sldMkLst>
        <pc:spChg chg="mod">
          <ac:chgData name="Casati, Alessio (Nokia - GB)" userId="6f050b0a-bf61-49f1-93be-076af52cf2e7" providerId="ADAL" clId="{FC91B716-BFAC-4757-BF07-FDDB7BB52499}" dt="2022-08-10T11:58:53.141" v="271" actId="20577"/>
          <ac:spMkLst>
            <pc:docMk/>
            <pc:sldMk cId="3783585784" sldId="2134805479"/>
            <ac:spMk id="6" creationId="{746A5435-9778-46B8-B2E0-90373A661A78}"/>
          </ac:spMkLst>
        </pc:spChg>
      </pc:sldChg>
      <pc:sldChg chg="modSp mod">
        <pc:chgData name="Casati, Alessio (Nokia - GB)" userId="6f050b0a-bf61-49f1-93be-076af52cf2e7" providerId="ADAL" clId="{FC91B716-BFAC-4757-BF07-FDDB7BB52499}" dt="2022-08-10T11:59:52.964" v="383" actId="313"/>
        <pc:sldMkLst>
          <pc:docMk/>
          <pc:sldMk cId="32353865" sldId="2134805481"/>
        </pc:sldMkLst>
        <pc:spChg chg="mod">
          <ac:chgData name="Casati, Alessio (Nokia - GB)" userId="6f050b0a-bf61-49f1-93be-076af52cf2e7" providerId="ADAL" clId="{FC91B716-BFAC-4757-BF07-FDDB7BB52499}" dt="2022-08-10T11:59:52.964" v="383" actId="313"/>
          <ac:spMkLst>
            <pc:docMk/>
            <pc:sldMk cId="32353865" sldId="2134805481"/>
            <ac:spMk id="20" creationId="{485668D5-539B-48A9-BFF8-FE30D35EB89D}"/>
          </ac:spMkLst>
        </pc:spChg>
      </pc:sldChg>
      <pc:sldChg chg="modSp mod">
        <pc:chgData name="Casati, Alessio (Nokia - GB)" userId="6f050b0a-bf61-49f1-93be-076af52cf2e7" providerId="ADAL" clId="{FC91B716-BFAC-4757-BF07-FDDB7BB52499}" dt="2022-08-10T12:11:20.134" v="1138" actId="12"/>
        <pc:sldMkLst>
          <pc:docMk/>
          <pc:sldMk cId="629098661" sldId="2134805482"/>
        </pc:sldMkLst>
        <pc:spChg chg="mod">
          <ac:chgData name="Casati, Alessio (Nokia - GB)" userId="6f050b0a-bf61-49f1-93be-076af52cf2e7" providerId="ADAL" clId="{FC91B716-BFAC-4757-BF07-FDDB7BB52499}" dt="2022-08-10T12:00:42.680" v="454" actId="20577"/>
          <ac:spMkLst>
            <pc:docMk/>
            <pc:sldMk cId="629098661" sldId="2134805482"/>
            <ac:spMk id="3" creationId="{3E7075A5-A526-4B87-9038-D247FC9F8474}"/>
          </ac:spMkLst>
        </pc:spChg>
        <pc:spChg chg="mod">
          <ac:chgData name="Casati, Alessio (Nokia - GB)" userId="6f050b0a-bf61-49f1-93be-076af52cf2e7" providerId="ADAL" clId="{FC91B716-BFAC-4757-BF07-FDDB7BB52499}" dt="2022-08-10T12:11:20.134" v="1138" actId="12"/>
          <ac:spMkLst>
            <pc:docMk/>
            <pc:sldMk cId="629098661" sldId="2134805482"/>
            <ac:spMk id="12" creationId="{1EC60D98-869B-41B9-A756-26F2F44D9FEF}"/>
          </ac:spMkLst>
        </pc:spChg>
      </pc:sldChg>
      <pc:sldChg chg="modSp mod">
        <pc:chgData name="Casati, Alessio (Nokia - GB)" userId="6f050b0a-bf61-49f1-93be-076af52cf2e7" providerId="ADAL" clId="{FC91B716-BFAC-4757-BF07-FDDB7BB52499}" dt="2022-08-10T12:01:18.314" v="456" actId="20577"/>
        <pc:sldMkLst>
          <pc:docMk/>
          <pc:sldMk cId="3368104642" sldId="2134805483"/>
        </pc:sldMkLst>
        <pc:spChg chg="mod">
          <ac:chgData name="Casati, Alessio (Nokia - GB)" userId="6f050b0a-bf61-49f1-93be-076af52cf2e7" providerId="ADAL" clId="{FC91B716-BFAC-4757-BF07-FDDB7BB52499}" dt="2022-08-10T12:01:18.314" v="456" actId="20577"/>
          <ac:spMkLst>
            <pc:docMk/>
            <pc:sldMk cId="3368104642" sldId="2134805483"/>
            <ac:spMk id="17" creationId="{AE1008DA-498F-4CB3-B1E6-5F941B027682}"/>
          </ac:spMkLst>
        </pc:spChg>
        <pc:graphicFrameChg chg="modGraphic">
          <ac:chgData name="Casati, Alessio (Nokia - GB)" userId="6f050b0a-bf61-49f1-93be-076af52cf2e7" providerId="ADAL" clId="{FC91B716-BFAC-4757-BF07-FDDB7BB52499}" dt="2022-08-09T08:01:13.654" v="3" actId="2166"/>
          <ac:graphicFrameMkLst>
            <pc:docMk/>
            <pc:sldMk cId="3368104642" sldId="2134805483"/>
            <ac:graphicFrameMk id="18" creationId="{10B2B0CF-E3C9-46E8-8DFC-8DCD6FF22AB0}"/>
          </ac:graphicFrameMkLst>
        </pc:graphicFrameChg>
      </pc:sldChg>
      <pc:sldChg chg="modSp mod">
        <pc:chgData name="Casati, Alessio (Nokia - GB)" userId="6f050b0a-bf61-49f1-93be-076af52cf2e7" providerId="ADAL" clId="{FC91B716-BFAC-4757-BF07-FDDB7BB52499}" dt="2022-08-10T12:02:43.976" v="532" actId="20577"/>
        <pc:sldMkLst>
          <pc:docMk/>
          <pc:sldMk cId="1896927629" sldId="2134805486"/>
        </pc:sldMkLst>
        <pc:spChg chg="mod">
          <ac:chgData name="Casati, Alessio (Nokia - GB)" userId="6f050b0a-bf61-49f1-93be-076af52cf2e7" providerId="ADAL" clId="{FC91B716-BFAC-4757-BF07-FDDB7BB52499}" dt="2022-08-10T12:02:43.976" v="532" actId="20577"/>
          <ac:spMkLst>
            <pc:docMk/>
            <pc:sldMk cId="1896927629" sldId="2134805486"/>
            <ac:spMk id="3" creationId="{29B8D03F-F6E5-45E0-AF24-64EE9B613E8C}"/>
          </ac:spMkLst>
        </pc:spChg>
      </pc:sldChg>
      <pc:sldChg chg="modSp mod">
        <pc:chgData name="Casati, Alessio (Nokia - GB)" userId="6f050b0a-bf61-49f1-93be-076af52cf2e7" providerId="ADAL" clId="{FC91B716-BFAC-4757-BF07-FDDB7BB52499}" dt="2022-08-10T12:02:27.153" v="482" actId="6549"/>
        <pc:sldMkLst>
          <pc:docMk/>
          <pc:sldMk cId="360121616" sldId="2134805487"/>
        </pc:sldMkLst>
        <pc:spChg chg="mod">
          <ac:chgData name="Casati, Alessio (Nokia - GB)" userId="6f050b0a-bf61-49f1-93be-076af52cf2e7" providerId="ADAL" clId="{FC91B716-BFAC-4757-BF07-FDDB7BB52499}" dt="2022-08-10T12:02:27.153" v="482" actId="6549"/>
          <ac:spMkLst>
            <pc:docMk/>
            <pc:sldMk cId="360121616" sldId="2134805487"/>
            <ac:spMk id="3" creationId="{29B8D03F-F6E5-45E0-AF24-64EE9B613E8C}"/>
          </ac:spMkLst>
        </pc:spChg>
      </pc:sldChg>
      <pc:sldChg chg="modSp mod">
        <pc:chgData name="Casati, Alessio (Nokia - GB)" userId="6f050b0a-bf61-49f1-93be-076af52cf2e7" providerId="ADAL" clId="{FC91B716-BFAC-4757-BF07-FDDB7BB52499}" dt="2022-08-10T12:07:24.863" v="937" actId="12"/>
        <pc:sldMkLst>
          <pc:docMk/>
          <pc:sldMk cId="108959013" sldId="2134805488"/>
        </pc:sldMkLst>
        <pc:spChg chg="mod">
          <ac:chgData name="Casati, Alessio (Nokia - GB)" userId="6f050b0a-bf61-49f1-93be-076af52cf2e7" providerId="ADAL" clId="{FC91B716-BFAC-4757-BF07-FDDB7BB52499}" dt="2022-08-10T12:07:24.863" v="937" actId="12"/>
          <ac:spMkLst>
            <pc:docMk/>
            <pc:sldMk cId="108959013" sldId="2134805488"/>
            <ac:spMk id="5" creationId="{03E36FAF-7564-4970-A4E1-EF3F8A779E9F}"/>
          </ac:spMkLst>
        </pc:spChg>
      </pc:sldChg>
      <pc:sldChg chg="modSp mod">
        <pc:chgData name="Casati, Alessio (Nokia - GB)" userId="6f050b0a-bf61-49f1-93be-076af52cf2e7" providerId="ADAL" clId="{FC91B716-BFAC-4757-BF07-FDDB7BB52499}" dt="2022-08-10T12:10:02.595" v="1133" actId="113"/>
        <pc:sldMkLst>
          <pc:docMk/>
          <pc:sldMk cId="1244844537" sldId="2134805498"/>
        </pc:sldMkLst>
        <pc:spChg chg="mod">
          <ac:chgData name="Casati, Alessio (Nokia - GB)" userId="6f050b0a-bf61-49f1-93be-076af52cf2e7" providerId="ADAL" clId="{FC91B716-BFAC-4757-BF07-FDDB7BB52499}" dt="2022-08-10T12:10:02.595" v="1133" actId="113"/>
          <ac:spMkLst>
            <pc:docMk/>
            <pc:sldMk cId="1244844537" sldId="2134805498"/>
            <ac:spMk id="4" creationId="{16F9954B-9FBF-42FC-8212-F2641FEE30C4}"/>
          </ac:spMkLst>
        </pc:spChg>
        <pc:spChg chg="mod">
          <ac:chgData name="Casati, Alessio (Nokia - GB)" userId="6f050b0a-bf61-49f1-93be-076af52cf2e7" providerId="ADAL" clId="{FC91B716-BFAC-4757-BF07-FDDB7BB52499}" dt="2022-08-10T12:09:58.536" v="1132" actId="1076"/>
          <ac:spMkLst>
            <pc:docMk/>
            <pc:sldMk cId="1244844537" sldId="2134805498"/>
            <ac:spMk id="5" creationId="{03069CF6-4BFD-46A1-8CA4-AC98294876BE}"/>
          </ac:spMkLst>
        </pc:spChg>
      </pc:sldChg>
      <pc:sldChg chg="delSp modSp mod">
        <pc:chgData name="Casati, Alessio (Nokia - GB)" userId="6f050b0a-bf61-49f1-93be-076af52cf2e7" providerId="ADAL" clId="{FC91B716-BFAC-4757-BF07-FDDB7BB52499}" dt="2022-08-10T12:47:27.495" v="1282" actId="478"/>
        <pc:sldMkLst>
          <pc:docMk/>
          <pc:sldMk cId="484807986" sldId="2134805502"/>
        </pc:sldMkLst>
        <pc:spChg chg="mod">
          <ac:chgData name="Casati, Alessio (Nokia - GB)" userId="6f050b0a-bf61-49f1-93be-076af52cf2e7" providerId="ADAL" clId="{FC91B716-BFAC-4757-BF07-FDDB7BB52499}" dt="2022-08-10T12:47:05.871" v="1280" actId="6549"/>
          <ac:spMkLst>
            <pc:docMk/>
            <pc:sldMk cId="484807986" sldId="2134805502"/>
            <ac:spMk id="2" creationId="{F76FC800-6C30-470D-A6EF-F9BA1EAB6C3E}"/>
          </ac:spMkLst>
        </pc:spChg>
        <pc:spChg chg="del mod">
          <ac:chgData name="Casati, Alessio (Nokia - GB)" userId="6f050b0a-bf61-49f1-93be-076af52cf2e7" providerId="ADAL" clId="{FC91B716-BFAC-4757-BF07-FDDB7BB52499}" dt="2022-08-10T12:47:27.495" v="1282" actId="478"/>
          <ac:spMkLst>
            <pc:docMk/>
            <pc:sldMk cId="484807986" sldId="2134805502"/>
            <ac:spMk id="13" creationId="{80FE50C8-0785-4596-A2FB-3312F9A24F48}"/>
          </ac:spMkLst>
        </pc:spChg>
      </pc:sldChg>
      <pc:sldChg chg="new del">
        <pc:chgData name="Casati, Alessio (Nokia - GB)" userId="6f050b0a-bf61-49f1-93be-076af52cf2e7" providerId="ADAL" clId="{FC91B716-BFAC-4757-BF07-FDDB7BB52499}" dt="2022-08-09T13:58:26.665" v="5" actId="47"/>
        <pc:sldMkLst>
          <pc:docMk/>
          <pc:sldMk cId="988222709" sldId="2134805503"/>
        </pc:sldMkLst>
      </pc:sldChg>
      <pc:sldChg chg="addSp delSp modSp new mod">
        <pc:chgData name="Casati, Alessio (Nokia - GB)" userId="6f050b0a-bf61-49f1-93be-076af52cf2e7" providerId="ADAL" clId="{FC91B716-BFAC-4757-BF07-FDDB7BB52499}" dt="2022-08-10T12:45:19.406" v="1236" actId="20577"/>
        <pc:sldMkLst>
          <pc:docMk/>
          <pc:sldMk cId="3465782968" sldId="2134805503"/>
        </pc:sldMkLst>
        <pc:spChg chg="mod">
          <ac:chgData name="Casati, Alessio (Nokia - GB)" userId="6f050b0a-bf61-49f1-93be-076af52cf2e7" providerId="ADAL" clId="{FC91B716-BFAC-4757-BF07-FDDB7BB52499}" dt="2022-08-10T12:45:19.406" v="1236" actId="20577"/>
          <ac:spMkLst>
            <pc:docMk/>
            <pc:sldMk cId="3465782968" sldId="2134805503"/>
            <ac:spMk id="2" creationId="{33A0D6C8-0A8A-42B5-8E3D-140889A3019E}"/>
          </ac:spMkLst>
        </pc:spChg>
        <pc:spChg chg="del">
          <ac:chgData name="Casati, Alessio (Nokia - GB)" userId="6f050b0a-bf61-49f1-93be-076af52cf2e7" providerId="ADAL" clId="{FC91B716-BFAC-4757-BF07-FDDB7BB52499}" dt="2022-08-09T13:58:46.133" v="14" actId="478"/>
          <ac:spMkLst>
            <pc:docMk/>
            <pc:sldMk cId="3465782968" sldId="2134805503"/>
            <ac:spMk id="3" creationId="{765D1A98-3C2D-4765-A8E9-34D9EF1CFACA}"/>
          </ac:spMkLst>
        </pc:spChg>
        <pc:spChg chg="add mod">
          <ac:chgData name="Casati, Alessio (Nokia - GB)" userId="6f050b0a-bf61-49f1-93be-076af52cf2e7" providerId="ADAL" clId="{FC91B716-BFAC-4757-BF07-FDDB7BB52499}" dt="2022-08-10T11:30:47.333" v="23" actId="1076"/>
          <ac:spMkLst>
            <pc:docMk/>
            <pc:sldMk cId="3465782968" sldId="2134805503"/>
            <ac:spMk id="5" creationId="{F30392D2-D926-47AE-91B8-FF870F4243B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8/10/2022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8D4EF5B-ECC8-43EE-A509-D601DDF42AD0}" type="slidenum">
              <a:rPr lang="en-US" smtClean="0"/>
              <a:t>5</a:t>
            </a:fld>
            <a:endParaRPr lang="en-US"/>
          </a:p>
        </p:txBody>
      </p:sp>
    </p:spTree>
    <p:extLst>
      <p:ext uri="{BB962C8B-B14F-4D97-AF65-F5344CB8AC3E}">
        <p14:creationId xmlns:p14="http://schemas.microsoft.com/office/powerpoint/2010/main" val="814823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Blank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lvl1pPr>
              <a:defRPr/>
            </a:lvl1pPr>
          </a:lstStyle>
          <a:p>
            <a:r>
              <a:rPr lang="en-GB"/>
              <a:t>Nokia internal use</a:t>
            </a:r>
            <a:endParaRPr lang="en-US" dirty="0"/>
          </a:p>
        </p:txBody>
      </p: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441332EC-6B80-4828-AE81-B63F414EEB65}"/>
              </a:ext>
            </a:extLst>
          </p:cNvPr>
          <p:cNvSpPr>
            <a:spLocks noGrp="1"/>
          </p:cNvSpPr>
          <p:nvPr>
            <p:ph type="ftr" sz="quarter" idx="13"/>
          </p:nvPr>
        </p:nvSpPr>
        <p:spPr>
          <a:xfrm>
            <a:off x="2304000" y="4816800"/>
            <a:ext cx="4536000" cy="122400"/>
          </a:xfrm>
          <a:prstGeom prst="rect">
            <a:avLst/>
          </a:prstGeom>
        </p:spPr>
        <p:txBody>
          <a:bodyPr/>
          <a:lstStyle>
            <a:lvl1pPr>
              <a:defRPr/>
            </a:lvl1pPr>
          </a:lstStyle>
          <a:p>
            <a:r>
              <a:rPr lang="en-GB"/>
              <a:t>Nokia internal use</a:t>
            </a:r>
            <a:endParaRPr lang="en-US" dirty="0"/>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6" name="Title 4">
            <a:extLst>
              <a:ext uri="{FF2B5EF4-FFF2-40B4-BE49-F238E27FC236}">
                <a16:creationId xmlns:a16="http://schemas.microsoft.com/office/drawing/2014/main" id="{67C7B23A-628E-4222-8747-0355D7919A1A}"/>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tx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1486873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lvl1pPr>
              <a:defRPr/>
            </a:lvl1pPr>
          </a:lstStyle>
          <a:p>
            <a:r>
              <a:rPr lang="en-GB"/>
              <a:t>Nokia internal use</a:t>
            </a:r>
            <a:endParaRPr lang="en-US" dirty="0"/>
          </a:p>
        </p:txBody>
      </p:sp>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578186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p>
            <a:r>
              <a:rPr lang="en-GB"/>
              <a:t>Nokia internal use</a:t>
            </a:r>
            <a:endParaRPr lang="en-US"/>
          </a:p>
        </p:txBody>
      </p:sp>
      <p:pic>
        <p:nvPicPr>
          <p:cNvPr id="8" name="Picture 7">
            <a:extLst>
              <a:ext uri="{FF2B5EF4-FFF2-40B4-BE49-F238E27FC236}">
                <a16:creationId xmlns:a16="http://schemas.microsoft.com/office/drawing/2014/main" id="{A29504A1-6308-446D-B073-C43CF250B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6" name="Text Placeholder 42">
            <a:extLst>
              <a:ext uri="{FF2B5EF4-FFF2-40B4-BE49-F238E27FC236}">
                <a16:creationId xmlns:a16="http://schemas.microsoft.com/office/drawing/2014/main" id="{B5FDF055-DE09-4366-9B6D-3BADB610264A}"/>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31941B08-4F13-4C7C-BBBF-CA0DF950BFAD}"/>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0" name="Text Placeholder 3">
            <a:extLst>
              <a:ext uri="{FF2B5EF4-FFF2-40B4-BE49-F238E27FC236}">
                <a16:creationId xmlns:a16="http://schemas.microsoft.com/office/drawing/2014/main" id="{D8E83B7D-7658-4F7F-BC98-57355B45C450}"/>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7690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6.2_Gray Blank">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B111BD-0274-4B45-A94F-46DB7963AD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
        <p:nvSpPr>
          <p:cNvPr id="5" name="TextBox 4">
            <a:extLst>
              <a:ext uri="{FF2B5EF4-FFF2-40B4-BE49-F238E27FC236}">
                <a16:creationId xmlns:a16="http://schemas.microsoft.com/office/drawing/2014/main" id="{46FF5186-6F03-4D1A-BFE8-BB656F03098E}"/>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6" name="Slide Number Placeholder 5">
            <a:extLst>
              <a:ext uri="{FF2B5EF4-FFF2-40B4-BE49-F238E27FC236}">
                <a16:creationId xmlns:a16="http://schemas.microsoft.com/office/drawing/2014/main" id="{417D629F-D3F7-4D27-AED1-FF2BF68EA92C}"/>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0A05B2DF-7C0E-4C26-8DA0-D8B536006B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3818342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
        <p:nvSpPr>
          <p:cNvPr id="5" name="Text Placeholder 42">
            <a:extLst>
              <a:ext uri="{FF2B5EF4-FFF2-40B4-BE49-F238E27FC236}">
                <a16:creationId xmlns:a16="http://schemas.microsoft.com/office/drawing/2014/main" id="{1B19DBE0-DA98-4370-BC75-4FF6AC9D7850}"/>
              </a:ext>
            </a:extLst>
          </p:cNvPr>
          <p:cNvSpPr>
            <a:spLocks noGrp="1"/>
          </p:cNvSpPr>
          <p:nvPr>
            <p:ph type="body" sz="quarter" idx="13"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6" name="Text Placeholder 42">
            <a:extLst>
              <a:ext uri="{FF2B5EF4-FFF2-40B4-BE49-F238E27FC236}">
                <a16:creationId xmlns:a16="http://schemas.microsoft.com/office/drawing/2014/main" id="{A494EDCC-F720-4299-9E85-D3B402E614E5}"/>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49575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a:t>Nokia internal use</a:t>
            </a:r>
            <a:endParaRPr lang="en-US"/>
          </a:p>
        </p:txBody>
      </p:sp>
      <p:sp>
        <p:nvSpPr>
          <p:cNvPr id="5" name="Text Placeholder 42">
            <a:extLst>
              <a:ext uri="{FF2B5EF4-FFF2-40B4-BE49-F238E27FC236}">
                <a16:creationId xmlns:a16="http://schemas.microsoft.com/office/drawing/2014/main" id="{DF5019E6-43D8-47A7-857D-CBBEC50194DD}"/>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7" name="Text Placeholder 42">
            <a:extLst>
              <a:ext uri="{FF2B5EF4-FFF2-40B4-BE49-F238E27FC236}">
                <a16:creationId xmlns:a16="http://schemas.microsoft.com/office/drawing/2014/main" id="{6037230C-3393-4624-AAC9-5A1E3FB39E0E}"/>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3074ACA-19C4-4FAB-AA2B-29AAD04B90E7}"/>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4149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internal use</a:t>
            </a:r>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6920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internal use</a:t>
            </a:r>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dirty="0"/>
              <a:t>Nokia internal use</a:t>
            </a:r>
            <a:endParaRPr lang="en-US" dirty="0"/>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38869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Single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latin typeface="+mn-lt"/>
              </a:defRPr>
            </a:lvl1pPr>
          </a:lstStyle>
          <a:p>
            <a:r>
              <a:rPr lang="en-US" dirty="0"/>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lvl1pPr>
              <a:defRPr/>
            </a:lvl1pPr>
          </a:lstStyle>
          <a:p>
            <a:r>
              <a:rPr lang="en-GB"/>
              <a:t>Nokia internal use</a:t>
            </a:r>
            <a:endParaRPr lang="en-US" dirty="0"/>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2641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Single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lvl1pPr>
              <a:defRPr/>
            </a:lvl1pPr>
          </a:lstStyle>
          <a:p>
            <a:r>
              <a:rPr lang="en-GB"/>
              <a:t>Nokia internal use</a:t>
            </a:r>
            <a:endParaRPr lang="en-US" dirty="0"/>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223460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2_Blue Text Layout">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lvl1pPr>
              <a:defRPr/>
            </a:lvl1pPr>
          </a:lstStyle>
          <a:p>
            <a:r>
              <a:rPr lang="en-GB"/>
              <a:t>Nokia internal use</a:t>
            </a:r>
            <a:endParaRPr lang="en-US" dirty="0"/>
          </a:p>
        </p:txBody>
      </p:sp>
      <p:pic>
        <p:nvPicPr>
          <p:cNvPr id="8" name="Picture 7">
            <a:extLst>
              <a:ext uri="{FF2B5EF4-FFF2-40B4-BE49-F238E27FC236}">
                <a16:creationId xmlns:a16="http://schemas.microsoft.com/office/drawing/2014/main" id="{A29504A1-6308-446D-B073-C43CF250B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6" name="Text Placeholder 42">
            <a:extLst>
              <a:ext uri="{FF2B5EF4-FFF2-40B4-BE49-F238E27FC236}">
                <a16:creationId xmlns:a16="http://schemas.microsoft.com/office/drawing/2014/main" id="{B5FDF055-DE09-4366-9B6D-3BADB610264A}"/>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31941B08-4F13-4C7C-BBBF-CA0DF950BFAD}"/>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0" name="Text Placeholder 3">
            <a:extLst>
              <a:ext uri="{FF2B5EF4-FFF2-40B4-BE49-F238E27FC236}">
                <a16:creationId xmlns:a16="http://schemas.microsoft.com/office/drawing/2014/main" id="{D8E83B7D-7658-4F7F-BC98-57355B45C450}"/>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4415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a:cs typeface="Arial" panose="020B0604020202020204" pitchFamily="34" charset="0"/>
              </a:rPr>
              <a:t>Nokia internal use</a:t>
            </a:r>
            <a:endParaRPr lang="en-US" dirty="0">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189"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189"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2944142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759A0-3458-450D-857A-DC39EE123AA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48FFD7B-573C-460F-8BEE-B0C525C5D6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F26021-A257-4D43-B8F3-AC6BFFA178D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9F20087B-0DAE-4C60-9184-8C1887DF8402}"/>
              </a:ext>
            </a:extLst>
          </p:cNvPr>
          <p:cNvSpPr>
            <a:spLocks noGrp="1"/>
          </p:cNvSpPr>
          <p:nvPr>
            <p:ph type="ftr" sz="quarter" idx="11"/>
          </p:nvPr>
        </p:nvSpPr>
        <p:spPr/>
        <p:txBody>
          <a:bodyPr/>
          <a:lstStyle/>
          <a:p>
            <a:r>
              <a:rPr lang="en-GB"/>
              <a:t>Nokia internal use</a:t>
            </a:r>
          </a:p>
        </p:txBody>
      </p:sp>
      <p:sp>
        <p:nvSpPr>
          <p:cNvPr id="6" name="Slide Number Placeholder 5">
            <a:extLst>
              <a:ext uri="{FF2B5EF4-FFF2-40B4-BE49-F238E27FC236}">
                <a16:creationId xmlns:a16="http://schemas.microsoft.com/office/drawing/2014/main" id="{5CDDA9DF-A351-4C07-889B-8625129C7992}"/>
              </a:ext>
            </a:extLst>
          </p:cNvPr>
          <p:cNvSpPr>
            <a:spLocks noGrp="1"/>
          </p:cNvSpPr>
          <p:nvPr>
            <p:ph type="sldNum" sz="quarter" idx="12"/>
          </p:nvPr>
        </p:nvSpPr>
        <p:spPr/>
        <p:txBody>
          <a:bodyPr/>
          <a:lstStyle/>
          <a:p>
            <a:fld id="{A67DE277-469E-4D14-9B67-4FEFD8D0E459}" type="slidenum">
              <a:rPr lang="en-GB" smtClean="0"/>
              <a:t>‹#›</a:t>
            </a:fld>
            <a:endParaRPr lang="en-GB"/>
          </a:p>
        </p:txBody>
      </p:sp>
    </p:spTree>
    <p:extLst>
      <p:ext uri="{BB962C8B-B14F-4D97-AF65-F5344CB8AC3E}">
        <p14:creationId xmlns:p14="http://schemas.microsoft.com/office/powerpoint/2010/main" val="3465273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6.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Nokia internal use</a:t>
            </a:r>
            <a:endParaRPr lang="en-GB" dirty="0"/>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30" r:id="rId3"/>
    <p:sldLayoutId id="2147483727" r:id="rId4"/>
    <p:sldLayoutId id="2147483664" r:id="rId5"/>
    <p:sldLayoutId id="2147483665" r:id="rId6"/>
    <p:sldLayoutId id="2147483732" r:id="rId7"/>
    <p:sldLayoutId id="2147483735" r:id="rId8"/>
    <p:sldLayoutId id="2147483736" r:id="rId9"/>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C1947E-906A-46AD-9413-1921F00F19AB}"/>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9" name="Slide Number Placeholder 5">
            <a:extLst>
              <a:ext uri="{FF2B5EF4-FFF2-40B4-BE49-F238E27FC236}">
                <a16:creationId xmlns:a16="http://schemas.microsoft.com/office/drawing/2014/main" id="{BA0CA059-29E1-450A-A218-D27AB73F8070}"/>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0" name="Footer Placeholder 14">
            <a:extLst>
              <a:ext uri="{FF2B5EF4-FFF2-40B4-BE49-F238E27FC236}">
                <a16:creationId xmlns:a16="http://schemas.microsoft.com/office/drawing/2014/main" id="{80DAFA2C-A5B7-47BD-9867-3032BEE127ED}"/>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Nokia internal use</a:t>
            </a:r>
            <a:endParaRPr lang="en-US"/>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Nokia internal use</a:t>
            </a:r>
            <a:endParaRPr lang="en-US"/>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Nokia internal use</a:t>
            </a:r>
            <a:endParaRPr lang="en-US" dirty="0"/>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3" r:id="rId1"/>
    <p:sldLayoutId id="2147483731" r:id="rId2"/>
    <p:sldLayoutId id="2147483729" r:id="rId3"/>
    <p:sldLayoutId id="2147483682" r:id="rId4"/>
    <p:sldLayoutId id="2147483684"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TSG_RAN/TSGR_89e/Docs/RP-201612.zip"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E748F3-52F3-4227-86AD-9C50826A6263}"/>
              </a:ext>
            </a:extLst>
          </p:cNvPr>
          <p:cNvSpPr>
            <a:spLocks noGrp="1"/>
          </p:cNvSpPr>
          <p:nvPr>
            <p:ph type="body" sz="quarter" idx="12"/>
          </p:nvPr>
        </p:nvSpPr>
        <p:spPr>
          <a:prstGeom prst="rect">
            <a:avLst/>
          </a:prstGeom>
        </p:spPr>
        <p:txBody>
          <a:bodyPr/>
          <a:lstStyle/>
          <a:p>
            <a:pPr lvl="0"/>
            <a:r>
              <a:rPr lang="en-GB" dirty="0"/>
              <a:t>SA2#152E, 17-26 August 2022</a:t>
            </a:r>
          </a:p>
          <a:p>
            <a:pPr lvl="0"/>
            <a:r>
              <a:rPr lang="en-GB" dirty="0"/>
              <a:t>AI#8.28</a:t>
            </a:r>
          </a:p>
          <a:p>
            <a:pPr lvl="0"/>
            <a:endParaRPr lang="en-GB" dirty="0"/>
          </a:p>
          <a:p>
            <a:pPr lvl="0"/>
            <a:r>
              <a:rPr lang="en-GB" dirty="0"/>
              <a:t>S2-2206626</a:t>
            </a:r>
            <a:endParaRPr lang="en-US" dirty="0"/>
          </a:p>
        </p:txBody>
      </p:sp>
      <p:sp>
        <p:nvSpPr>
          <p:cNvPr id="13" name="Title 12">
            <a:extLst>
              <a:ext uri="{FF2B5EF4-FFF2-40B4-BE49-F238E27FC236}">
                <a16:creationId xmlns:a16="http://schemas.microsoft.com/office/drawing/2014/main" id="{88139B71-634F-4F51-A35E-BEAD852EFD5F}"/>
              </a:ext>
            </a:extLst>
          </p:cNvPr>
          <p:cNvSpPr>
            <a:spLocks noGrp="1"/>
          </p:cNvSpPr>
          <p:nvPr>
            <p:ph type="title"/>
          </p:nvPr>
        </p:nvSpPr>
        <p:spPr>
          <a:prstGeom prst="rect">
            <a:avLst/>
          </a:prstGeom>
        </p:spPr>
        <p:txBody>
          <a:bodyPr/>
          <a:lstStyle/>
          <a:p>
            <a:r>
              <a:rPr lang="en-US" dirty="0"/>
              <a:t>NR_Slice_Core issues from SA#96</a:t>
            </a:r>
          </a:p>
        </p:txBody>
      </p:sp>
    </p:spTree>
    <p:extLst>
      <p:ext uri="{BB962C8B-B14F-4D97-AF65-F5344CB8AC3E}">
        <p14:creationId xmlns:p14="http://schemas.microsoft.com/office/powerpoint/2010/main" val="2165169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C9505B2-1318-4D1B-AAB2-3F1416B0711F}"/>
              </a:ext>
            </a:extLst>
          </p:cNvPr>
          <p:cNvSpPr>
            <a:spLocks noGrp="1"/>
          </p:cNvSpPr>
          <p:nvPr>
            <p:ph type="body" sz="quarter" idx="12"/>
          </p:nvPr>
        </p:nvSpPr>
        <p:spPr/>
        <p:txBody>
          <a:bodyPr/>
          <a:lstStyle/>
          <a:p>
            <a:r>
              <a:rPr lang="en-GB" dirty="0"/>
              <a:t>NSAG priority must be per UE</a:t>
            </a:r>
          </a:p>
        </p:txBody>
      </p:sp>
      <p:sp>
        <p:nvSpPr>
          <p:cNvPr id="5" name="Rectangle 4">
            <a:extLst>
              <a:ext uri="{FF2B5EF4-FFF2-40B4-BE49-F238E27FC236}">
                <a16:creationId xmlns:a16="http://schemas.microsoft.com/office/drawing/2014/main" id="{D202526A-5D33-4A89-BEC0-D6114EC43420}"/>
              </a:ext>
            </a:extLst>
          </p:cNvPr>
          <p:cNvSpPr/>
          <p:nvPr/>
        </p:nvSpPr>
        <p:spPr>
          <a:xfrm>
            <a:off x="860485" y="1268016"/>
            <a:ext cx="1227512" cy="276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1 </a:t>
            </a:r>
            <a:r>
              <a:rPr lang="en-GB" sz="1050" dirty="0" err="1"/>
              <a:t>prio</a:t>
            </a:r>
            <a:r>
              <a:rPr lang="en-GB" sz="1050" dirty="0"/>
              <a:t> 1</a:t>
            </a:r>
          </a:p>
        </p:txBody>
      </p:sp>
      <p:sp>
        <p:nvSpPr>
          <p:cNvPr id="6" name="Rectangle 5">
            <a:extLst>
              <a:ext uri="{FF2B5EF4-FFF2-40B4-BE49-F238E27FC236}">
                <a16:creationId xmlns:a16="http://schemas.microsoft.com/office/drawing/2014/main" id="{B94C198F-C23C-429B-BB29-EB51DC834763}"/>
              </a:ext>
            </a:extLst>
          </p:cNvPr>
          <p:cNvSpPr/>
          <p:nvPr/>
        </p:nvSpPr>
        <p:spPr>
          <a:xfrm>
            <a:off x="860483" y="1628511"/>
            <a:ext cx="1227512" cy="276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2 </a:t>
            </a:r>
            <a:r>
              <a:rPr lang="en-GB" sz="1050" dirty="0" err="1"/>
              <a:t>prio</a:t>
            </a:r>
            <a:r>
              <a:rPr lang="en-GB" sz="1050" dirty="0"/>
              <a:t> 2 </a:t>
            </a:r>
          </a:p>
        </p:txBody>
      </p:sp>
      <p:sp>
        <p:nvSpPr>
          <p:cNvPr id="7" name="Rectangle 6">
            <a:extLst>
              <a:ext uri="{FF2B5EF4-FFF2-40B4-BE49-F238E27FC236}">
                <a16:creationId xmlns:a16="http://schemas.microsoft.com/office/drawing/2014/main" id="{15908D7F-3563-4088-93B5-445B4453EE60}"/>
              </a:ext>
            </a:extLst>
          </p:cNvPr>
          <p:cNvSpPr/>
          <p:nvPr/>
        </p:nvSpPr>
        <p:spPr>
          <a:xfrm>
            <a:off x="860483" y="1985065"/>
            <a:ext cx="1227512" cy="276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3 </a:t>
            </a:r>
            <a:r>
              <a:rPr lang="en-GB" sz="1050" dirty="0" err="1"/>
              <a:t>prio</a:t>
            </a:r>
            <a:r>
              <a:rPr lang="en-GB" sz="1050" dirty="0"/>
              <a:t> 3</a:t>
            </a:r>
          </a:p>
        </p:txBody>
      </p:sp>
      <p:sp>
        <p:nvSpPr>
          <p:cNvPr id="8" name="Rectangle 7">
            <a:extLst>
              <a:ext uri="{FF2B5EF4-FFF2-40B4-BE49-F238E27FC236}">
                <a16:creationId xmlns:a16="http://schemas.microsoft.com/office/drawing/2014/main" id="{1FBC36BE-CB43-4DEF-8A33-0FC1E5955A36}"/>
              </a:ext>
            </a:extLst>
          </p:cNvPr>
          <p:cNvSpPr/>
          <p:nvPr/>
        </p:nvSpPr>
        <p:spPr>
          <a:xfrm>
            <a:off x="860483" y="2358444"/>
            <a:ext cx="1227512" cy="276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4 </a:t>
            </a:r>
            <a:r>
              <a:rPr lang="en-GB" sz="1050" dirty="0" err="1"/>
              <a:t>prio</a:t>
            </a:r>
            <a:r>
              <a:rPr lang="en-GB" sz="1050" dirty="0"/>
              <a:t> 4</a:t>
            </a:r>
          </a:p>
        </p:txBody>
      </p:sp>
      <p:sp>
        <p:nvSpPr>
          <p:cNvPr id="9" name="Rectangle 8">
            <a:extLst>
              <a:ext uri="{FF2B5EF4-FFF2-40B4-BE49-F238E27FC236}">
                <a16:creationId xmlns:a16="http://schemas.microsoft.com/office/drawing/2014/main" id="{BB5955A1-DFC6-4120-8ECF-27A15F9B970F}"/>
              </a:ext>
            </a:extLst>
          </p:cNvPr>
          <p:cNvSpPr/>
          <p:nvPr/>
        </p:nvSpPr>
        <p:spPr>
          <a:xfrm>
            <a:off x="2454281" y="1268016"/>
            <a:ext cx="1227512" cy="27676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1 </a:t>
            </a:r>
            <a:r>
              <a:rPr lang="en-GB" sz="1050" dirty="0" err="1"/>
              <a:t>prio</a:t>
            </a:r>
            <a:r>
              <a:rPr lang="en-GB" sz="1050" dirty="0"/>
              <a:t> 3</a:t>
            </a:r>
          </a:p>
        </p:txBody>
      </p:sp>
      <p:sp>
        <p:nvSpPr>
          <p:cNvPr id="10" name="Rectangle 9">
            <a:extLst>
              <a:ext uri="{FF2B5EF4-FFF2-40B4-BE49-F238E27FC236}">
                <a16:creationId xmlns:a16="http://schemas.microsoft.com/office/drawing/2014/main" id="{76E00E41-E99D-450D-8C94-D5A7DF3410E9}"/>
              </a:ext>
            </a:extLst>
          </p:cNvPr>
          <p:cNvSpPr/>
          <p:nvPr/>
        </p:nvSpPr>
        <p:spPr>
          <a:xfrm>
            <a:off x="2446603" y="1628511"/>
            <a:ext cx="1227512" cy="27676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2 </a:t>
            </a:r>
            <a:r>
              <a:rPr lang="en-GB" sz="1050" dirty="0" err="1"/>
              <a:t>prio</a:t>
            </a:r>
            <a:r>
              <a:rPr lang="en-GB" sz="1050" dirty="0"/>
              <a:t> 2 </a:t>
            </a:r>
          </a:p>
        </p:txBody>
      </p:sp>
      <p:sp>
        <p:nvSpPr>
          <p:cNvPr id="11" name="Rectangle 10">
            <a:extLst>
              <a:ext uri="{FF2B5EF4-FFF2-40B4-BE49-F238E27FC236}">
                <a16:creationId xmlns:a16="http://schemas.microsoft.com/office/drawing/2014/main" id="{26AEE732-4D52-4728-A5CA-E69100F8D3BB}"/>
              </a:ext>
            </a:extLst>
          </p:cNvPr>
          <p:cNvSpPr/>
          <p:nvPr/>
        </p:nvSpPr>
        <p:spPr>
          <a:xfrm>
            <a:off x="2429916" y="1985065"/>
            <a:ext cx="1227512" cy="27676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3 </a:t>
            </a:r>
            <a:r>
              <a:rPr lang="en-GB" sz="1050" dirty="0" err="1"/>
              <a:t>prio</a:t>
            </a:r>
            <a:r>
              <a:rPr lang="en-GB" sz="1050" dirty="0"/>
              <a:t> 2</a:t>
            </a:r>
          </a:p>
        </p:txBody>
      </p:sp>
      <p:sp>
        <p:nvSpPr>
          <p:cNvPr id="12" name="Rectangle 11">
            <a:extLst>
              <a:ext uri="{FF2B5EF4-FFF2-40B4-BE49-F238E27FC236}">
                <a16:creationId xmlns:a16="http://schemas.microsoft.com/office/drawing/2014/main" id="{FE8B9CA8-34DD-4EE8-A109-3F28EBF6E65C}"/>
              </a:ext>
            </a:extLst>
          </p:cNvPr>
          <p:cNvSpPr/>
          <p:nvPr/>
        </p:nvSpPr>
        <p:spPr>
          <a:xfrm>
            <a:off x="2429916" y="2358443"/>
            <a:ext cx="1227512" cy="27676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S-NSSAI 4 </a:t>
            </a:r>
            <a:r>
              <a:rPr lang="en-GB" sz="1050" dirty="0" err="1"/>
              <a:t>prio</a:t>
            </a:r>
            <a:r>
              <a:rPr lang="en-GB" sz="1050" dirty="0"/>
              <a:t> 1</a:t>
            </a:r>
          </a:p>
        </p:txBody>
      </p:sp>
      <p:sp>
        <p:nvSpPr>
          <p:cNvPr id="13" name="TextBox 12">
            <a:extLst>
              <a:ext uri="{FF2B5EF4-FFF2-40B4-BE49-F238E27FC236}">
                <a16:creationId xmlns:a16="http://schemas.microsoft.com/office/drawing/2014/main" id="{FF8AC779-3742-4783-8439-2C8691F26012}"/>
              </a:ext>
            </a:extLst>
          </p:cNvPr>
          <p:cNvSpPr txBox="1"/>
          <p:nvPr/>
        </p:nvSpPr>
        <p:spPr>
          <a:xfrm>
            <a:off x="1216187" y="1024322"/>
            <a:ext cx="654518" cy="253916"/>
          </a:xfrm>
          <a:prstGeom prst="rect">
            <a:avLst/>
          </a:prstGeom>
          <a:noFill/>
        </p:spPr>
        <p:txBody>
          <a:bodyPr wrap="square" rtlCol="0">
            <a:spAutoFit/>
          </a:bodyPr>
          <a:lstStyle/>
          <a:p>
            <a:r>
              <a:rPr lang="en-GB" sz="1050" dirty="0"/>
              <a:t>UE 1</a:t>
            </a:r>
          </a:p>
        </p:txBody>
      </p:sp>
      <p:sp>
        <p:nvSpPr>
          <p:cNvPr id="14" name="TextBox 13">
            <a:extLst>
              <a:ext uri="{FF2B5EF4-FFF2-40B4-BE49-F238E27FC236}">
                <a16:creationId xmlns:a16="http://schemas.microsoft.com/office/drawing/2014/main" id="{407E5C9D-E56F-4003-9486-2C7AA9E88F60}"/>
              </a:ext>
            </a:extLst>
          </p:cNvPr>
          <p:cNvSpPr txBox="1"/>
          <p:nvPr/>
        </p:nvSpPr>
        <p:spPr>
          <a:xfrm>
            <a:off x="2822095" y="1030242"/>
            <a:ext cx="581207" cy="253916"/>
          </a:xfrm>
          <a:prstGeom prst="rect">
            <a:avLst/>
          </a:prstGeom>
          <a:noFill/>
        </p:spPr>
        <p:txBody>
          <a:bodyPr wrap="square" rtlCol="0">
            <a:spAutoFit/>
          </a:bodyPr>
          <a:lstStyle/>
          <a:p>
            <a:r>
              <a:rPr lang="en-GB" sz="1050" dirty="0"/>
              <a:t>UE 2</a:t>
            </a:r>
          </a:p>
        </p:txBody>
      </p:sp>
      <p:sp>
        <p:nvSpPr>
          <p:cNvPr id="15" name="TextBox 14">
            <a:extLst>
              <a:ext uri="{FF2B5EF4-FFF2-40B4-BE49-F238E27FC236}">
                <a16:creationId xmlns:a16="http://schemas.microsoft.com/office/drawing/2014/main" id="{59B37288-8264-49E8-87A2-51CE7F75E365}"/>
              </a:ext>
            </a:extLst>
          </p:cNvPr>
          <p:cNvSpPr txBox="1"/>
          <p:nvPr/>
        </p:nvSpPr>
        <p:spPr>
          <a:xfrm>
            <a:off x="4091249" y="1253176"/>
            <a:ext cx="2067918" cy="253916"/>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050" dirty="0"/>
              <a:t>NSAG 1 = (S-NSSA 1, S-NSSAI 4)</a:t>
            </a:r>
          </a:p>
        </p:txBody>
      </p:sp>
      <p:sp>
        <p:nvSpPr>
          <p:cNvPr id="16" name="TextBox 15">
            <a:extLst>
              <a:ext uri="{FF2B5EF4-FFF2-40B4-BE49-F238E27FC236}">
                <a16:creationId xmlns:a16="http://schemas.microsoft.com/office/drawing/2014/main" id="{365CE031-E9F5-4D4D-8237-F54A33FE1C62}"/>
              </a:ext>
            </a:extLst>
          </p:cNvPr>
          <p:cNvSpPr txBox="1"/>
          <p:nvPr/>
        </p:nvSpPr>
        <p:spPr>
          <a:xfrm>
            <a:off x="4091250" y="1680785"/>
            <a:ext cx="2067917" cy="253916"/>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050" dirty="0"/>
              <a:t>NSAG 2 = (S-NSSA 2, S-NSSAI 3)</a:t>
            </a:r>
          </a:p>
        </p:txBody>
      </p:sp>
      <p:sp>
        <p:nvSpPr>
          <p:cNvPr id="17" name="TextBox 16">
            <a:extLst>
              <a:ext uri="{FF2B5EF4-FFF2-40B4-BE49-F238E27FC236}">
                <a16:creationId xmlns:a16="http://schemas.microsoft.com/office/drawing/2014/main" id="{AE1008DA-498F-4CB3-B1E6-5F941B027682}"/>
              </a:ext>
            </a:extLst>
          </p:cNvPr>
          <p:cNvSpPr txBox="1"/>
          <p:nvPr/>
        </p:nvSpPr>
        <p:spPr>
          <a:xfrm>
            <a:off x="6376459" y="1268016"/>
            <a:ext cx="2556026" cy="1546577"/>
          </a:xfrm>
          <a:prstGeom prst="rect">
            <a:avLst/>
          </a:prstGeom>
          <a:noFill/>
        </p:spPr>
        <p:txBody>
          <a:bodyPr wrap="square" rtlCol="0">
            <a:spAutoFit/>
          </a:bodyPr>
          <a:lstStyle/>
          <a:p>
            <a:pPr marL="171450" indent="-171450">
              <a:buFont typeface="Arial" panose="020B0604020202020204" pitchFamily="34" charset="0"/>
              <a:buChar char="•"/>
            </a:pPr>
            <a:r>
              <a:rPr lang="en-GB" sz="1050" dirty="0"/>
              <a:t>The importance/priority of a S-NSSAI is not necessarily the same  across UEs. </a:t>
            </a:r>
          </a:p>
          <a:p>
            <a:pPr marL="171450" indent="-171450">
              <a:buFont typeface="Arial" panose="020B0604020202020204" pitchFamily="34" charset="0"/>
              <a:buChar char="•"/>
            </a:pPr>
            <a:r>
              <a:rPr lang="en-GB" sz="1050" dirty="0"/>
              <a:t>The importance of S-NSSAIs in NSAG should determine the  priority of a NSAG for a UE. </a:t>
            </a:r>
          </a:p>
          <a:p>
            <a:pPr marL="171450" indent="-171450">
              <a:buFont typeface="Arial" panose="020B0604020202020204" pitchFamily="34" charset="0"/>
              <a:buChar char="•"/>
            </a:pPr>
            <a:r>
              <a:rPr lang="en-GB" sz="1050" dirty="0"/>
              <a:t>It follows the NSAG priority value may not be the same for different UEs</a:t>
            </a:r>
          </a:p>
        </p:txBody>
      </p:sp>
      <p:graphicFrame>
        <p:nvGraphicFramePr>
          <p:cNvPr id="18" name="Table 17">
            <a:extLst>
              <a:ext uri="{FF2B5EF4-FFF2-40B4-BE49-F238E27FC236}">
                <a16:creationId xmlns:a16="http://schemas.microsoft.com/office/drawing/2014/main" id="{10B2B0CF-E3C9-46E8-8DFC-8DCD6FF22AB0}"/>
              </a:ext>
            </a:extLst>
          </p:cNvPr>
          <p:cNvGraphicFramePr>
            <a:graphicFrameLocks noGrp="1"/>
          </p:cNvGraphicFramePr>
          <p:nvPr>
            <p:extLst>
              <p:ext uri="{D42A27DB-BD31-4B8C-83A1-F6EECF244321}">
                <p14:modId xmlns:p14="http://schemas.microsoft.com/office/powerpoint/2010/main" val="2180500731"/>
              </p:ext>
            </p:extLst>
          </p:nvPr>
        </p:nvGraphicFramePr>
        <p:xfrm>
          <a:off x="1791124" y="3662096"/>
          <a:ext cx="5246984" cy="731520"/>
        </p:xfrm>
        <a:graphic>
          <a:graphicData uri="http://schemas.openxmlformats.org/drawingml/2006/table">
            <a:tbl>
              <a:tblPr firstRow="1" firstCol="1" bandRow="1">
                <a:tableStyleId>{5C22544A-7EE6-4342-B048-85BDC9FD1C3A}</a:tableStyleId>
              </a:tblPr>
              <a:tblGrid>
                <a:gridCol w="2095076">
                  <a:extLst>
                    <a:ext uri="{9D8B030D-6E8A-4147-A177-3AD203B41FA5}">
                      <a16:colId xmlns:a16="http://schemas.microsoft.com/office/drawing/2014/main" val="1048734125"/>
                    </a:ext>
                  </a:extLst>
                </a:gridCol>
                <a:gridCol w="1004455">
                  <a:extLst>
                    <a:ext uri="{9D8B030D-6E8A-4147-A177-3AD203B41FA5}">
                      <a16:colId xmlns:a16="http://schemas.microsoft.com/office/drawing/2014/main" val="1467128163"/>
                    </a:ext>
                  </a:extLst>
                </a:gridCol>
                <a:gridCol w="1046018">
                  <a:extLst>
                    <a:ext uri="{9D8B030D-6E8A-4147-A177-3AD203B41FA5}">
                      <a16:colId xmlns:a16="http://schemas.microsoft.com/office/drawing/2014/main" val="400706753"/>
                    </a:ext>
                  </a:extLst>
                </a:gridCol>
                <a:gridCol w="1101435">
                  <a:extLst>
                    <a:ext uri="{9D8B030D-6E8A-4147-A177-3AD203B41FA5}">
                      <a16:colId xmlns:a16="http://schemas.microsoft.com/office/drawing/2014/main" val="549325863"/>
                    </a:ext>
                  </a:extLst>
                </a:gridCol>
              </a:tblGrid>
              <a:tr h="182880">
                <a:tc>
                  <a:txBody>
                    <a:bodyPr/>
                    <a:lstStyle/>
                    <a:p>
                      <a:pPr hangingPunct="0">
                        <a:spcAft>
                          <a:spcPts val="900"/>
                        </a:spcAft>
                      </a:pPr>
                      <a:r>
                        <a:rPr lang="en-GB" sz="1200">
                          <a:effectLst/>
                        </a:rPr>
                        <a:t> </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a:effectLst/>
                        </a:rPr>
                        <a:t>eMBB</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a:effectLst/>
                        </a:rPr>
                        <a:t> mIoT</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URLLC</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extLst>
                  <a:ext uri="{0D108BD9-81ED-4DB2-BD59-A6C34878D82A}">
                    <a16:rowId xmlns:a16="http://schemas.microsoft.com/office/drawing/2014/main" val="3250215971"/>
                  </a:ext>
                </a:extLst>
              </a:tr>
              <a:tr h="182880">
                <a:tc>
                  <a:txBody>
                    <a:bodyPr/>
                    <a:lstStyle/>
                    <a:p>
                      <a:pPr hangingPunct="0">
                        <a:spcAft>
                          <a:spcPts val="900"/>
                        </a:spcAft>
                      </a:pPr>
                      <a:r>
                        <a:rPr lang="en-GB" sz="1200">
                          <a:effectLst/>
                        </a:rPr>
                        <a:t>Smartphone subscription</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Priority 1</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a:effectLst/>
                        </a:rPr>
                        <a:t>Priority 3</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Priority 2</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extLst>
                  <a:ext uri="{0D108BD9-81ED-4DB2-BD59-A6C34878D82A}">
                    <a16:rowId xmlns:a16="http://schemas.microsoft.com/office/drawing/2014/main" val="3485619792"/>
                  </a:ext>
                </a:extLst>
              </a:tr>
              <a:tr h="182880">
                <a:tc>
                  <a:txBody>
                    <a:bodyPr/>
                    <a:lstStyle/>
                    <a:p>
                      <a:pPr hangingPunct="0">
                        <a:spcAft>
                          <a:spcPts val="900"/>
                        </a:spcAft>
                      </a:pPr>
                      <a:r>
                        <a:rPr lang="en-GB" sz="1200">
                          <a:effectLst/>
                        </a:rPr>
                        <a:t>IoT subscription</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Priority 2</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Priority 1</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N/A</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extLst>
                  <a:ext uri="{0D108BD9-81ED-4DB2-BD59-A6C34878D82A}">
                    <a16:rowId xmlns:a16="http://schemas.microsoft.com/office/drawing/2014/main" val="1809031347"/>
                  </a:ext>
                </a:extLst>
              </a:tr>
              <a:tr h="182880">
                <a:tc>
                  <a:txBody>
                    <a:bodyPr/>
                    <a:lstStyle/>
                    <a:p>
                      <a:pPr hangingPunct="0">
                        <a:spcAft>
                          <a:spcPts val="900"/>
                        </a:spcAft>
                      </a:pPr>
                      <a:r>
                        <a:rPr lang="en-GB" sz="1200" dirty="0">
                          <a:effectLst/>
                        </a:rPr>
                        <a:t>Industrial IoT subscription</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a:effectLst/>
                        </a:rPr>
                        <a:t>Priority 2</a:t>
                      </a:r>
                      <a:endParaRPr lang="en-GB" sz="120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N/A</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tc>
                  <a:txBody>
                    <a:bodyPr/>
                    <a:lstStyle/>
                    <a:p>
                      <a:pPr hangingPunct="0">
                        <a:spcAft>
                          <a:spcPts val="900"/>
                        </a:spcAft>
                      </a:pPr>
                      <a:r>
                        <a:rPr lang="en-GB" sz="1200" dirty="0">
                          <a:effectLst/>
                        </a:rPr>
                        <a:t>Priority 1</a:t>
                      </a:r>
                      <a:endParaRPr lang="en-GB" sz="1200" dirty="0">
                        <a:solidFill>
                          <a:srgbClr val="000000"/>
                        </a:solidFill>
                        <a:effectLst/>
                        <a:latin typeface="Times New Roman" panose="02020603050405020304" pitchFamily="18" charset="0"/>
                        <a:ea typeface="Malgun Gothic" panose="020B0503020000020004" pitchFamily="34" charset="-127"/>
                      </a:endParaRPr>
                    </a:p>
                  </a:txBody>
                  <a:tcPr marL="51435" marR="51435" marT="0" marB="0"/>
                </a:tc>
                <a:extLst>
                  <a:ext uri="{0D108BD9-81ED-4DB2-BD59-A6C34878D82A}">
                    <a16:rowId xmlns:a16="http://schemas.microsoft.com/office/drawing/2014/main" val="681116402"/>
                  </a:ext>
                </a:extLst>
              </a:tr>
            </a:tbl>
          </a:graphicData>
        </a:graphic>
      </p:graphicFrame>
      <p:sp>
        <p:nvSpPr>
          <p:cNvPr id="19" name="Rectangle 1">
            <a:extLst>
              <a:ext uri="{FF2B5EF4-FFF2-40B4-BE49-F238E27FC236}">
                <a16:creationId xmlns:a16="http://schemas.microsoft.com/office/drawing/2014/main" id="{411151FF-F4FF-4067-98EC-3E18BEB3CFB7}"/>
              </a:ext>
            </a:extLst>
          </p:cNvPr>
          <p:cNvSpPr>
            <a:spLocks noChangeArrowheads="1"/>
          </p:cNvSpPr>
          <p:nvPr/>
        </p:nvSpPr>
        <p:spPr bwMode="auto">
          <a:xfrm>
            <a:off x="2531616" y="3378389"/>
            <a:ext cx="3854261"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algn="ctr" defTabSz="685800" eaLnBrk="0" fontAlgn="base" hangingPunct="0">
              <a:spcBef>
                <a:spcPct val="0"/>
              </a:spcBef>
              <a:spcAft>
                <a:spcPct val="0"/>
              </a:spcAft>
            </a:pPr>
            <a:r>
              <a:rPr lang="en-GB" altLang="zh-CN" sz="750" b="1" dirty="0">
                <a:solidFill>
                  <a:srgbClr val="000000"/>
                </a:solidFill>
                <a:latin typeface="Arial" panose="020B0604020202020204" pitchFamily="34" charset="0"/>
                <a:ea typeface="Malgun Gothic" panose="020B0503020000020004" pitchFamily="34" charset="-127"/>
                <a:cs typeface="Arial" panose="020B0604020202020204" pitchFamily="34" charset="0"/>
              </a:rPr>
              <a:t>EXAMPLE: importance of a network slice for a subscription based on its purpose</a:t>
            </a:r>
            <a:endParaRPr lang="en-GB" altLang="zh-CN" sz="1350" dirty="0">
              <a:latin typeface="Arial" panose="020B0604020202020204" pitchFamily="34" charset="0"/>
            </a:endParaRPr>
          </a:p>
        </p:txBody>
      </p:sp>
    </p:spTree>
    <p:extLst>
      <p:ext uri="{BB962C8B-B14F-4D97-AF65-F5344CB8AC3E}">
        <p14:creationId xmlns:p14="http://schemas.microsoft.com/office/powerpoint/2010/main" val="3368104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The importance of a network slice is determined by the contract with the customer.</a:t>
            </a:r>
          </a:p>
        </p:txBody>
      </p:sp>
      <p:sp>
        <p:nvSpPr>
          <p:cNvPr id="5" name="Rectangle 4">
            <a:extLst>
              <a:ext uri="{FF2B5EF4-FFF2-40B4-BE49-F238E27FC236}">
                <a16:creationId xmlns:a16="http://schemas.microsoft.com/office/drawing/2014/main" id="{66EEC04B-A684-4F8A-B665-BE34E5DF5B36}"/>
              </a:ext>
            </a:extLst>
          </p:cNvPr>
          <p:cNvSpPr/>
          <p:nvPr/>
        </p:nvSpPr>
        <p:spPr>
          <a:xfrm>
            <a:off x="860485" y="1389458"/>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1 </a:t>
            </a:r>
            <a:r>
              <a:rPr lang="en-GB" sz="1350" dirty="0" err="1"/>
              <a:t>prio</a:t>
            </a:r>
            <a:r>
              <a:rPr lang="en-GB" sz="1350" dirty="0"/>
              <a:t> 1</a:t>
            </a:r>
          </a:p>
        </p:txBody>
      </p:sp>
      <p:sp>
        <p:nvSpPr>
          <p:cNvPr id="6" name="Rectangle 5">
            <a:extLst>
              <a:ext uri="{FF2B5EF4-FFF2-40B4-BE49-F238E27FC236}">
                <a16:creationId xmlns:a16="http://schemas.microsoft.com/office/drawing/2014/main" id="{CA2399E0-9508-4BE0-A948-DDF893AED9B3}"/>
              </a:ext>
            </a:extLst>
          </p:cNvPr>
          <p:cNvSpPr/>
          <p:nvPr/>
        </p:nvSpPr>
        <p:spPr>
          <a:xfrm>
            <a:off x="860485" y="2241317"/>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2 </a:t>
            </a:r>
            <a:r>
              <a:rPr lang="en-GB" sz="1350" dirty="0" err="1"/>
              <a:t>prio</a:t>
            </a:r>
            <a:r>
              <a:rPr lang="en-GB" sz="1350" dirty="0"/>
              <a:t> 2 </a:t>
            </a:r>
          </a:p>
        </p:txBody>
      </p:sp>
      <p:sp>
        <p:nvSpPr>
          <p:cNvPr id="7" name="Rectangle 6">
            <a:extLst>
              <a:ext uri="{FF2B5EF4-FFF2-40B4-BE49-F238E27FC236}">
                <a16:creationId xmlns:a16="http://schemas.microsoft.com/office/drawing/2014/main" id="{338A85E2-E0A8-41BE-8E26-816121B764FE}"/>
              </a:ext>
            </a:extLst>
          </p:cNvPr>
          <p:cNvSpPr/>
          <p:nvPr/>
        </p:nvSpPr>
        <p:spPr>
          <a:xfrm>
            <a:off x="860484" y="3093175"/>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3 </a:t>
            </a:r>
            <a:r>
              <a:rPr lang="en-GB" sz="1350" dirty="0" err="1"/>
              <a:t>prio</a:t>
            </a:r>
            <a:r>
              <a:rPr lang="en-GB" sz="1350" dirty="0"/>
              <a:t> 3</a:t>
            </a:r>
          </a:p>
        </p:txBody>
      </p:sp>
      <p:sp>
        <p:nvSpPr>
          <p:cNvPr id="8" name="Rectangle 7">
            <a:extLst>
              <a:ext uri="{FF2B5EF4-FFF2-40B4-BE49-F238E27FC236}">
                <a16:creationId xmlns:a16="http://schemas.microsoft.com/office/drawing/2014/main" id="{EA27394C-E52B-47B1-80DB-2F201B206328}"/>
              </a:ext>
            </a:extLst>
          </p:cNvPr>
          <p:cNvSpPr/>
          <p:nvPr/>
        </p:nvSpPr>
        <p:spPr>
          <a:xfrm>
            <a:off x="860483" y="3945033"/>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4 </a:t>
            </a:r>
            <a:r>
              <a:rPr lang="en-GB" sz="1350" dirty="0" err="1"/>
              <a:t>prio</a:t>
            </a:r>
            <a:r>
              <a:rPr lang="en-GB" sz="1350" dirty="0"/>
              <a:t> 4</a:t>
            </a:r>
          </a:p>
        </p:txBody>
      </p:sp>
      <p:sp>
        <p:nvSpPr>
          <p:cNvPr id="9" name="TextBox 8">
            <a:extLst>
              <a:ext uri="{FF2B5EF4-FFF2-40B4-BE49-F238E27FC236}">
                <a16:creationId xmlns:a16="http://schemas.microsoft.com/office/drawing/2014/main" id="{1D69B1F8-6926-4ABB-BEC1-47E7DA2DDCDC}"/>
              </a:ext>
            </a:extLst>
          </p:cNvPr>
          <p:cNvSpPr txBox="1"/>
          <p:nvPr/>
        </p:nvSpPr>
        <p:spPr>
          <a:xfrm>
            <a:off x="1506790" y="1056989"/>
            <a:ext cx="534121" cy="300082"/>
          </a:xfrm>
          <a:prstGeom prst="rect">
            <a:avLst/>
          </a:prstGeom>
          <a:noFill/>
        </p:spPr>
        <p:txBody>
          <a:bodyPr wrap="none" rtlCol="0">
            <a:spAutoFit/>
          </a:bodyPr>
          <a:lstStyle/>
          <a:p>
            <a:r>
              <a:rPr lang="en-GB" sz="1350" dirty="0"/>
              <a:t>UE 1</a:t>
            </a:r>
          </a:p>
        </p:txBody>
      </p:sp>
      <p:sp>
        <p:nvSpPr>
          <p:cNvPr id="10" name="TextBox 9">
            <a:extLst>
              <a:ext uri="{FF2B5EF4-FFF2-40B4-BE49-F238E27FC236}">
                <a16:creationId xmlns:a16="http://schemas.microsoft.com/office/drawing/2014/main" id="{A6A949D7-10CA-4AA0-9035-26E57157E7CA}"/>
              </a:ext>
            </a:extLst>
          </p:cNvPr>
          <p:cNvSpPr txBox="1"/>
          <p:nvPr/>
        </p:nvSpPr>
        <p:spPr>
          <a:xfrm>
            <a:off x="2817645" y="1357071"/>
            <a:ext cx="6012478" cy="3624069"/>
          </a:xfrm>
          <a:prstGeom prst="rect">
            <a:avLst/>
          </a:prstGeom>
          <a:noFill/>
        </p:spPr>
        <p:txBody>
          <a:bodyPr wrap="square" rtlCol="0">
            <a:spAutoFit/>
          </a:bodyPr>
          <a:lstStyle/>
          <a:p>
            <a:pPr marL="214313" indent="-214313">
              <a:buFont typeface="Arial" panose="020B0604020202020204" pitchFamily="34" charset="0"/>
              <a:buChar char="•"/>
            </a:pPr>
            <a:r>
              <a:rPr lang="en-GB" sz="1350" dirty="0"/>
              <a:t>The network has to be capable to provide a per UE information ( </a:t>
            </a:r>
            <a:r>
              <a:rPr lang="en-GB" sz="1350" b="1" dirty="0"/>
              <a:t>the importance of a network slice versus another cannot be the same for all possible UE subscriptions)</a:t>
            </a:r>
          </a:p>
          <a:p>
            <a:pPr marL="214313" indent="-214313">
              <a:buFont typeface="Arial" panose="020B0604020202020204" pitchFamily="34" charset="0"/>
              <a:buChar char="•"/>
            </a:pPr>
            <a:r>
              <a:rPr lang="en-GB" sz="1350" dirty="0"/>
              <a:t>The HPLMN knows the set of network slices the UE subscribes to and can determine a </a:t>
            </a:r>
            <a:r>
              <a:rPr lang="en-GB" sz="1350" b="1" dirty="0"/>
              <a:t>relative ranking of importance based on the service expectations.</a:t>
            </a:r>
          </a:p>
          <a:p>
            <a:pPr marL="214313" indent="-214313">
              <a:buFont typeface="Arial" panose="020B0604020202020204" pitchFamily="34" charset="0"/>
              <a:buChar char="•"/>
            </a:pPr>
            <a:r>
              <a:rPr lang="en-GB" sz="1350" b="1" dirty="0"/>
              <a:t>It is also possible that all slices have the same priority</a:t>
            </a:r>
            <a:r>
              <a:rPr lang="en-GB" sz="1350" dirty="0"/>
              <a:t>. In this case no priority value or the same priority value can be defined for the slices </a:t>
            </a:r>
          </a:p>
          <a:p>
            <a:pPr marL="214313" indent="-214313">
              <a:buFont typeface="Arial" panose="020B0604020202020204" pitchFamily="34" charset="0"/>
              <a:buChar char="•"/>
            </a:pPr>
            <a:r>
              <a:rPr lang="en-GB" sz="1350" b="1" dirty="0"/>
              <a:t>This information needs to be available also to roaming partners </a:t>
            </a:r>
            <a:r>
              <a:rPr lang="en-GB" sz="1350" dirty="0"/>
              <a:t>alongside the S-NSSAIs that are allowed in the roaming partner networks.</a:t>
            </a:r>
          </a:p>
          <a:p>
            <a:pPr marL="214313" indent="-214313">
              <a:buFont typeface="Arial" panose="020B0604020202020204" pitchFamily="34" charset="0"/>
              <a:buChar char="•"/>
            </a:pPr>
            <a:r>
              <a:rPr lang="en-GB" sz="1350" b="1" dirty="0"/>
              <a:t>When a UE roams, the NSAG priority is determined by considering the Mapped S-NSSAI value.</a:t>
            </a:r>
            <a:r>
              <a:rPr lang="en-GB" sz="1350" dirty="0"/>
              <a:t> If more than one S-NSSAI of HPLMN is mapped to one S-NSSAI of the VPLMN, then the VPLMN S-NSSAI priority is the highest priority of the mapped S-NSSAIs that are currently being considered for RACH configuration or Cell reselection.</a:t>
            </a:r>
          </a:p>
          <a:p>
            <a:pPr marL="214313" indent="-214313">
              <a:buFont typeface="Arial" panose="020B0604020202020204" pitchFamily="34" charset="0"/>
              <a:buChar char="•"/>
            </a:pPr>
            <a:endParaRPr lang="en-GB" sz="1350" dirty="0"/>
          </a:p>
          <a:p>
            <a:pPr marL="214313" indent="-214313">
              <a:buFont typeface="Arial" panose="020B0604020202020204" pitchFamily="34" charset="0"/>
              <a:buChar char="•"/>
            </a:pPr>
            <a:endParaRPr lang="en-GB" sz="1350" dirty="0"/>
          </a:p>
        </p:txBody>
      </p:sp>
    </p:spTree>
    <p:extLst>
      <p:ext uri="{BB962C8B-B14F-4D97-AF65-F5344CB8AC3E}">
        <p14:creationId xmlns:p14="http://schemas.microsoft.com/office/powerpoint/2010/main" val="158511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a:xfrm>
            <a:off x="417600" y="33973"/>
            <a:ext cx="8308800" cy="340654"/>
          </a:xfrm>
        </p:spPr>
        <p:txBody>
          <a:bodyPr/>
          <a:lstStyle/>
          <a:p>
            <a:r>
              <a:rPr lang="en-GB" dirty="0"/>
              <a:t>Roaming case – mapping between Subscribed S-NSSAI priorities and VPLMN S-NSSAI priority</a:t>
            </a:r>
          </a:p>
        </p:txBody>
      </p:sp>
      <p:sp>
        <p:nvSpPr>
          <p:cNvPr id="4" name="TextBox 3">
            <a:extLst>
              <a:ext uri="{FF2B5EF4-FFF2-40B4-BE49-F238E27FC236}">
                <a16:creationId xmlns:a16="http://schemas.microsoft.com/office/drawing/2014/main" id="{493CBFA0-B5EC-4FA1-AA04-4524265DB8B2}"/>
              </a:ext>
            </a:extLst>
          </p:cNvPr>
          <p:cNvSpPr txBox="1"/>
          <p:nvPr/>
        </p:nvSpPr>
        <p:spPr>
          <a:xfrm>
            <a:off x="1681932" y="928096"/>
            <a:ext cx="914033" cy="25391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50" dirty="0"/>
              <a:t>V-S-NSSAI 1</a:t>
            </a:r>
          </a:p>
        </p:txBody>
      </p:sp>
      <p:sp>
        <p:nvSpPr>
          <p:cNvPr id="5" name="TextBox 4">
            <a:extLst>
              <a:ext uri="{FF2B5EF4-FFF2-40B4-BE49-F238E27FC236}">
                <a16:creationId xmlns:a16="http://schemas.microsoft.com/office/drawing/2014/main" id="{88CA0AF6-C554-459C-8B95-D2D1FDADC6A5}"/>
              </a:ext>
            </a:extLst>
          </p:cNvPr>
          <p:cNvSpPr txBox="1"/>
          <p:nvPr/>
        </p:nvSpPr>
        <p:spPr>
          <a:xfrm>
            <a:off x="1681932" y="1458300"/>
            <a:ext cx="914033" cy="25391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50" dirty="0"/>
              <a:t>V-S-NSSAI 2</a:t>
            </a:r>
          </a:p>
        </p:txBody>
      </p:sp>
      <p:sp>
        <p:nvSpPr>
          <p:cNvPr id="6" name="TextBox 5">
            <a:extLst>
              <a:ext uri="{FF2B5EF4-FFF2-40B4-BE49-F238E27FC236}">
                <a16:creationId xmlns:a16="http://schemas.microsoft.com/office/drawing/2014/main" id="{67399A56-11BB-49DB-B443-3CBAA724AC71}"/>
              </a:ext>
            </a:extLst>
          </p:cNvPr>
          <p:cNvSpPr txBox="1"/>
          <p:nvPr/>
        </p:nvSpPr>
        <p:spPr>
          <a:xfrm>
            <a:off x="2825585" y="926265"/>
            <a:ext cx="1585690" cy="25391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50" dirty="0"/>
              <a:t>H-S-NSSAI A (priority 2)</a:t>
            </a:r>
          </a:p>
        </p:txBody>
      </p:sp>
      <p:sp>
        <p:nvSpPr>
          <p:cNvPr id="7" name="TextBox 6">
            <a:extLst>
              <a:ext uri="{FF2B5EF4-FFF2-40B4-BE49-F238E27FC236}">
                <a16:creationId xmlns:a16="http://schemas.microsoft.com/office/drawing/2014/main" id="{A480A375-1B3D-4E6D-BED7-7C0302A4778D}"/>
              </a:ext>
            </a:extLst>
          </p:cNvPr>
          <p:cNvSpPr txBox="1"/>
          <p:nvPr/>
        </p:nvSpPr>
        <p:spPr>
          <a:xfrm>
            <a:off x="2861283" y="1455668"/>
            <a:ext cx="1587294" cy="25391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50" dirty="0"/>
              <a:t>H-S-NSSAI B (priority 1)</a:t>
            </a:r>
          </a:p>
        </p:txBody>
      </p:sp>
      <p:sp>
        <p:nvSpPr>
          <p:cNvPr id="8" name="TextBox 7">
            <a:extLst>
              <a:ext uri="{FF2B5EF4-FFF2-40B4-BE49-F238E27FC236}">
                <a16:creationId xmlns:a16="http://schemas.microsoft.com/office/drawing/2014/main" id="{F96C7F23-6F1B-4CFA-BA88-6C71A8389643}"/>
              </a:ext>
            </a:extLst>
          </p:cNvPr>
          <p:cNvSpPr txBox="1"/>
          <p:nvPr/>
        </p:nvSpPr>
        <p:spPr>
          <a:xfrm>
            <a:off x="2868210" y="1934738"/>
            <a:ext cx="1590500" cy="25391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50" dirty="0"/>
              <a:t>H-S-NSSAI C (priority 3)</a:t>
            </a:r>
          </a:p>
        </p:txBody>
      </p:sp>
      <p:cxnSp>
        <p:nvCxnSpPr>
          <p:cNvPr id="9" name="Straight Connector 8">
            <a:extLst>
              <a:ext uri="{FF2B5EF4-FFF2-40B4-BE49-F238E27FC236}">
                <a16:creationId xmlns:a16="http://schemas.microsoft.com/office/drawing/2014/main" id="{F0E49C30-3626-4420-9379-C164521E4680}"/>
              </a:ext>
            </a:extLst>
          </p:cNvPr>
          <p:cNvCxnSpPr>
            <a:cxnSpLocks/>
            <a:stCxn id="4" idx="3"/>
          </p:cNvCxnSpPr>
          <p:nvPr/>
        </p:nvCxnSpPr>
        <p:spPr>
          <a:xfrm flipV="1">
            <a:off x="2595965" y="1043513"/>
            <a:ext cx="229621" cy="115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465E1C4-1B75-4E8E-90C2-4E962D648B93}"/>
              </a:ext>
            </a:extLst>
          </p:cNvPr>
          <p:cNvCxnSpPr>
            <a:stCxn id="5" idx="3"/>
            <a:endCxn id="7" idx="1"/>
          </p:cNvCxnSpPr>
          <p:nvPr/>
        </p:nvCxnSpPr>
        <p:spPr>
          <a:xfrm flipV="1">
            <a:off x="2595965" y="1582626"/>
            <a:ext cx="265318" cy="26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47A8915-F37A-4F44-993D-51005E8F2D53}"/>
              </a:ext>
            </a:extLst>
          </p:cNvPr>
          <p:cNvCxnSpPr>
            <a:stCxn id="5" idx="3"/>
            <a:endCxn id="8" idx="1"/>
          </p:cNvCxnSpPr>
          <p:nvPr/>
        </p:nvCxnSpPr>
        <p:spPr>
          <a:xfrm>
            <a:off x="2595965" y="1585258"/>
            <a:ext cx="272245" cy="4764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2" name="Table 16">
            <a:extLst>
              <a:ext uri="{FF2B5EF4-FFF2-40B4-BE49-F238E27FC236}">
                <a16:creationId xmlns:a16="http://schemas.microsoft.com/office/drawing/2014/main" id="{4E66F922-6406-4B17-AB25-FC54EEC68A80}"/>
              </a:ext>
            </a:extLst>
          </p:cNvPr>
          <p:cNvGraphicFramePr>
            <a:graphicFrameLocks noGrp="1"/>
          </p:cNvGraphicFramePr>
          <p:nvPr>
            <p:extLst>
              <p:ext uri="{D42A27DB-BD31-4B8C-83A1-F6EECF244321}">
                <p14:modId xmlns:p14="http://schemas.microsoft.com/office/powerpoint/2010/main" val="518167516"/>
              </p:ext>
            </p:extLst>
          </p:nvPr>
        </p:nvGraphicFramePr>
        <p:xfrm>
          <a:off x="5824678" y="2858607"/>
          <a:ext cx="3056931" cy="1177290"/>
        </p:xfrm>
        <a:graphic>
          <a:graphicData uri="http://schemas.openxmlformats.org/drawingml/2006/table">
            <a:tbl>
              <a:tblPr firstRow="1" bandRow="1">
                <a:tableStyleId>{5C22544A-7EE6-4342-B048-85BDC9FD1C3A}</a:tableStyleId>
              </a:tblPr>
              <a:tblGrid>
                <a:gridCol w="1015025">
                  <a:extLst>
                    <a:ext uri="{9D8B030D-6E8A-4147-A177-3AD203B41FA5}">
                      <a16:colId xmlns:a16="http://schemas.microsoft.com/office/drawing/2014/main" val="23241630"/>
                    </a:ext>
                  </a:extLst>
                </a:gridCol>
                <a:gridCol w="1038093">
                  <a:extLst>
                    <a:ext uri="{9D8B030D-6E8A-4147-A177-3AD203B41FA5}">
                      <a16:colId xmlns:a16="http://schemas.microsoft.com/office/drawing/2014/main" val="23746862"/>
                    </a:ext>
                  </a:extLst>
                </a:gridCol>
                <a:gridCol w="1003813">
                  <a:extLst>
                    <a:ext uri="{9D8B030D-6E8A-4147-A177-3AD203B41FA5}">
                      <a16:colId xmlns:a16="http://schemas.microsoft.com/office/drawing/2014/main" val="1389905492"/>
                    </a:ext>
                  </a:extLst>
                </a:gridCol>
              </a:tblGrid>
              <a:tr h="342900">
                <a:tc>
                  <a:txBody>
                    <a:bodyPr/>
                    <a:lstStyle/>
                    <a:p>
                      <a:r>
                        <a:rPr lang="en-GB" sz="900" dirty="0"/>
                        <a:t>H-S-NSSAI B</a:t>
                      </a:r>
                    </a:p>
                  </a:txBody>
                  <a:tcPr marL="68580" marR="68580" marT="34290" marB="34290">
                    <a:solidFill>
                      <a:srgbClr val="00B0F0"/>
                    </a:solidFill>
                  </a:tcPr>
                </a:tc>
                <a:tc>
                  <a:txBody>
                    <a:bodyPr/>
                    <a:lstStyle/>
                    <a:p>
                      <a:r>
                        <a:rPr lang="en-GB" sz="900" dirty="0"/>
                        <a:t>H-S-NSSAI C</a:t>
                      </a:r>
                    </a:p>
                  </a:txBody>
                  <a:tcPr marL="68580" marR="68580" marT="34290" marB="34290">
                    <a:solidFill>
                      <a:srgbClr val="00B0F0"/>
                    </a:solidFill>
                  </a:tcPr>
                </a:tc>
                <a:tc>
                  <a:txBody>
                    <a:bodyPr/>
                    <a:lstStyle/>
                    <a:p>
                      <a:pPr algn="ctr"/>
                      <a:r>
                        <a:rPr lang="en-GB" sz="900" dirty="0"/>
                        <a:t>V-S-NSSAI 2 priority</a:t>
                      </a:r>
                    </a:p>
                  </a:txBody>
                  <a:tcPr marL="68580" marR="68580" marT="34290" marB="34290">
                    <a:solidFill>
                      <a:schemeClr val="accent2"/>
                    </a:solidFill>
                  </a:tcPr>
                </a:tc>
                <a:extLst>
                  <a:ext uri="{0D108BD9-81ED-4DB2-BD59-A6C34878D82A}">
                    <a16:rowId xmlns:a16="http://schemas.microsoft.com/office/drawing/2014/main" val="2667591327"/>
                  </a:ext>
                </a:extLst>
              </a:tr>
              <a:tr h="278130">
                <a:tc>
                  <a:txBody>
                    <a:bodyPr/>
                    <a:lstStyle/>
                    <a:p>
                      <a:r>
                        <a:rPr lang="en-GB" sz="900" dirty="0"/>
                        <a:t>x</a:t>
                      </a:r>
                    </a:p>
                  </a:txBody>
                  <a:tcPr marL="68580" marR="68580" marT="34290" marB="34290"/>
                </a:tc>
                <a:tc>
                  <a:txBody>
                    <a:bodyPr/>
                    <a:lstStyle/>
                    <a:p>
                      <a:r>
                        <a:rPr lang="en-GB" sz="900" dirty="0"/>
                        <a:t>x</a:t>
                      </a:r>
                    </a:p>
                  </a:txBody>
                  <a:tcPr marL="68580" marR="68580" marT="34290" marB="34290"/>
                </a:tc>
                <a:tc>
                  <a:txBody>
                    <a:bodyPr/>
                    <a:lstStyle/>
                    <a:p>
                      <a:r>
                        <a:rPr lang="en-GB" sz="900" dirty="0"/>
                        <a:t>1</a:t>
                      </a:r>
                    </a:p>
                  </a:txBody>
                  <a:tcPr marL="68580" marR="68580" marT="34290" marB="34290"/>
                </a:tc>
                <a:extLst>
                  <a:ext uri="{0D108BD9-81ED-4DB2-BD59-A6C34878D82A}">
                    <a16:rowId xmlns:a16="http://schemas.microsoft.com/office/drawing/2014/main" val="1820987058"/>
                  </a:ext>
                </a:extLst>
              </a:tr>
              <a:tr h="278130">
                <a:tc>
                  <a:txBody>
                    <a:bodyPr/>
                    <a:lstStyle/>
                    <a:p>
                      <a:r>
                        <a:rPr lang="en-GB" sz="900" dirty="0"/>
                        <a:t>x</a:t>
                      </a:r>
                    </a:p>
                  </a:txBody>
                  <a:tcPr marL="68580" marR="68580" marT="34290" marB="34290"/>
                </a:tc>
                <a:tc>
                  <a:txBody>
                    <a:bodyPr/>
                    <a:lstStyle/>
                    <a:p>
                      <a:endParaRPr lang="en-GB" sz="900" dirty="0"/>
                    </a:p>
                  </a:txBody>
                  <a:tcPr marL="68580" marR="68580" marT="34290" marB="34290"/>
                </a:tc>
                <a:tc>
                  <a:txBody>
                    <a:bodyPr/>
                    <a:lstStyle/>
                    <a:p>
                      <a:r>
                        <a:rPr lang="en-GB" sz="900" dirty="0"/>
                        <a:t>1</a:t>
                      </a:r>
                    </a:p>
                  </a:txBody>
                  <a:tcPr marL="68580" marR="68580" marT="34290" marB="34290"/>
                </a:tc>
                <a:extLst>
                  <a:ext uri="{0D108BD9-81ED-4DB2-BD59-A6C34878D82A}">
                    <a16:rowId xmlns:a16="http://schemas.microsoft.com/office/drawing/2014/main" val="1566541021"/>
                  </a:ext>
                </a:extLst>
              </a:tr>
              <a:tr h="278130">
                <a:tc>
                  <a:txBody>
                    <a:bodyPr/>
                    <a:lstStyle/>
                    <a:p>
                      <a:endParaRPr lang="en-GB" sz="900"/>
                    </a:p>
                  </a:txBody>
                  <a:tcPr marL="68580" marR="68580" marT="34290" marB="34290"/>
                </a:tc>
                <a:tc>
                  <a:txBody>
                    <a:bodyPr/>
                    <a:lstStyle/>
                    <a:p>
                      <a:r>
                        <a:rPr lang="en-GB" sz="900" dirty="0"/>
                        <a:t>x</a:t>
                      </a:r>
                    </a:p>
                  </a:txBody>
                  <a:tcPr marL="68580" marR="68580" marT="34290" marB="34290"/>
                </a:tc>
                <a:tc>
                  <a:txBody>
                    <a:bodyPr/>
                    <a:lstStyle/>
                    <a:p>
                      <a:r>
                        <a:rPr lang="en-GB" sz="900" dirty="0"/>
                        <a:t>3</a:t>
                      </a:r>
                    </a:p>
                  </a:txBody>
                  <a:tcPr marL="68580" marR="68580" marT="34290" marB="34290"/>
                </a:tc>
                <a:extLst>
                  <a:ext uri="{0D108BD9-81ED-4DB2-BD59-A6C34878D82A}">
                    <a16:rowId xmlns:a16="http://schemas.microsoft.com/office/drawing/2014/main" val="706639538"/>
                  </a:ext>
                </a:extLst>
              </a:tr>
            </a:tbl>
          </a:graphicData>
        </a:graphic>
      </p:graphicFrame>
      <p:graphicFrame>
        <p:nvGraphicFramePr>
          <p:cNvPr id="13" name="Table 17">
            <a:extLst>
              <a:ext uri="{FF2B5EF4-FFF2-40B4-BE49-F238E27FC236}">
                <a16:creationId xmlns:a16="http://schemas.microsoft.com/office/drawing/2014/main" id="{8638273C-57F7-46F6-8B94-58749730C6A9}"/>
              </a:ext>
            </a:extLst>
          </p:cNvPr>
          <p:cNvGraphicFramePr>
            <a:graphicFrameLocks noGrp="1"/>
          </p:cNvGraphicFramePr>
          <p:nvPr>
            <p:extLst>
              <p:ext uri="{D42A27DB-BD31-4B8C-83A1-F6EECF244321}">
                <p14:modId xmlns:p14="http://schemas.microsoft.com/office/powerpoint/2010/main" val="3713423425"/>
              </p:ext>
            </p:extLst>
          </p:nvPr>
        </p:nvGraphicFramePr>
        <p:xfrm>
          <a:off x="3375923" y="2454261"/>
          <a:ext cx="2082768" cy="1268730"/>
        </p:xfrm>
        <a:graphic>
          <a:graphicData uri="http://schemas.openxmlformats.org/drawingml/2006/table">
            <a:tbl>
              <a:tblPr firstRow="1" bandRow="1">
                <a:tableStyleId>{5C22544A-7EE6-4342-B048-85BDC9FD1C3A}</a:tableStyleId>
              </a:tblPr>
              <a:tblGrid>
                <a:gridCol w="1393805">
                  <a:extLst>
                    <a:ext uri="{9D8B030D-6E8A-4147-A177-3AD203B41FA5}">
                      <a16:colId xmlns:a16="http://schemas.microsoft.com/office/drawing/2014/main" val="1200821254"/>
                    </a:ext>
                  </a:extLst>
                </a:gridCol>
                <a:gridCol w="688963">
                  <a:extLst>
                    <a:ext uri="{9D8B030D-6E8A-4147-A177-3AD203B41FA5}">
                      <a16:colId xmlns:a16="http://schemas.microsoft.com/office/drawing/2014/main" val="2186479686"/>
                    </a:ext>
                  </a:extLst>
                </a:gridCol>
              </a:tblGrid>
              <a:tr h="434340">
                <a:tc>
                  <a:txBody>
                    <a:bodyPr/>
                    <a:lstStyle/>
                    <a:p>
                      <a:pPr algn="ctr"/>
                      <a:r>
                        <a:rPr lang="en-GB" sz="1200" dirty="0"/>
                        <a:t>HPLMN S-NSSAI</a:t>
                      </a:r>
                    </a:p>
                  </a:txBody>
                  <a:tcPr marL="68580" marR="68580" marT="34290" marB="34290">
                    <a:solidFill>
                      <a:srgbClr val="00B0F0"/>
                    </a:solidFill>
                  </a:tcPr>
                </a:tc>
                <a:tc>
                  <a:txBody>
                    <a:bodyPr/>
                    <a:lstStyle/>
                    <a:p>
                      <a:pPr algn="ctr"/>
                      <a:r>
                        <a:rPr lang="en-GB" sz="1200" dirty="0"/>
                        <a:t>Priority</a:t>
                      </a:r>
                    </a:p>
                  </a:txBody>
                  <a:tcPr marL="68580" marR="68580" marT="34290" marB="34290">
                    <a:solidFill>
                      <a:srgbClr val="00B0F0"/>
                    </a:solidFill>
                  </a:tcPr>
                </a:tc>
                <a:extLst>
                  <a:ext uri="{0D108BD9-81ED-4DB2-BD59-A6C34878D82A}">
                    <a16:rowId xmlns:a16="http://schemas.microsoft.com/office/drawing/2014/main" val="802717293"/>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H - S-NSSAI A</a:t>
                      </a:r>
                    </a:p>
                  </a:txBody>
                  <a:tcPr marL="68580" marR="68580" marT="34290" marB="34290"/>
                </a:tc>
                <a:tc>
                  <a:txBody>
                    <a:bodyPr/>
                    <a:lstStyle/>
                    <a:p>
                      <a:pPr algn="ctr"/>
                      <a:r>
                        <a:rPr lang="en-GB" sz="1200" dirty="0"/>
                        <a:t>2</a:t>
                      </a:r>
                    </a:p>
                  </a:txBody>
                  <a:tcPr marL="68580" marR="68580" marT="34290" marB="34290"/>
                </a:tc>
                <a:extLst>
                  <a:ext uri="{0D108BD9-81ED-4DB2-BD59-A6C34878D82A}">
                    <a16:rowId xmlns:a16="http://schemas.microsoft.com/office/drawing/2014/main" val="1472306216"/>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H - S-NSSAI B</a:t>
                      </a:r>
                    </a:p>
                  </a:txBody>
                  <a:tcPr marL="68580" marR="68580" marT="34290" marB="34290"/>
                </a:tc>
                <a:tc>
                  <a:txBody>
                    <a:bodyPr/>
                    <a:lstStyle/>
                    <a:p>
                      <a:pPr algn="ctr"/>
                      <a:r>
                        <a:rPr lang="en-GB" sz="1200" dirty="0"/>
                        <a:t>1</a:t>
                      </a:r>
                    </a:p>
                  </a:txBody>
                  <a:tcPr marL="68580" marR="68580" marT="34290" marB="34290"/>
                </a:tc>
                <a:extLst>
                  <a:ext uri="{0D108BD9-81ED-4DB2-BD59-A6C34878D82A}">
                    <a16:rowId xmlns:a16="http://schemas.microsoft.com/office/drawing/2014/main" val="671705865"/>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t>H - S-NSSAI C</a:t>
                      </a:r>
                    </a:p>
                  </a:txBody>
                  <a:tcPr marL="68580" marR="68580" marT="34290" marB="34290"/>
                </a:tc>
                <a:tc>
                  <a:txBody>
                    <a:bodyPr/>
                    <a:lstStyle/>
                    <a:p>
                      <a:pPr algn="ctr"/>
                      <a:r>
                        <a:rPr lang="en-GB" sz="1200" dirty="0"/>
                        <a:t>3</a:t>
                      </a:r>
                    </a:p>
                  </a:txBody>
                  <a:tcPr marL="68580" marR="68580" marT="34290" marB="34290"/>
                </a:tc>
                <a:extLst>
                  <a:ext uri="{0D108BD9-81ED-4DB2-BD59-A6C34878D82A}">
                    <a16:rowId xmlns:a16="http://schemas.microsoft.com/office/drawing/2014/main" val="4101700514"/>
                  </a:ext>
                </a:extLst>
              </a:tr>
            </a:tbl>
          </a:graphicData>
        </a:graphic>
      </p:graphicFrame>
      <p:sp>
        <p:nvSpPr>
          <p:cNvPr id="14" name="TextBox 13">
            <a:extLst>
              <a:ext uri="{FF2B5EF4-FFF2-40B4-BE49-F238E27FC236}">
                <a16:creationId xmlns:a16="http://schemas.microsoft.com/office/drawing/2014/main" id="{D934FC80-A516-4447-AA63-7BCC4E832CAA}"/>
              </a:ext>
            </a:extLst>
          </p:cNvPr>
          <p:cNvSpPr txBox="1"/>
          <p:nvPr/>
        </p:nvSpPr>
        <p:spPr>
          <a:xfrm>
            <a:off x="5880187" y="4084531"/>
            <a:ext cx="2752677" cy="253916"/>
          </a:xfrm>
          <a:prstGeom prst="rect">
            <a:avLst/>
          </a:prstGeom>
          <a:noFill/>
        </p:spPr>
        <p:txBody>
          <a:bodyPr wrap="none" rtlCol="0">
            <a:spAutoFit/>
          </a:bodyPr>
          <a:lstStyle/>
          <a:p>
            <a:r>
              <a:rPr lang="en-GB" sz="1050" dirty="0"/>
              <a:t>X = H-S-NSSAI for RACH or Cell Reselection</a:t>
            </a:r>
          </a:p>
        </p:txBody>
      </p:sp>
      <p:graphicFrame>
        <p:nvGraphicFramePr>
          <p:cNvPr id="15" name="Table 17">
            <a:extLst>
              <a:ext uri="{FF2B5EF4-FFF2-40B4-BE49-F238E27FC236}">
                <a16:creationId xmlns:a16="http://schemas.microsoft.com/office/drawing/2014/main" id="{E832DA21-355E-481C-9822-28C62F568973}"/>
              </a:ext>
            </a:extLst>
          </p:cNvPr>
          <p:cNvGraphicFramePr>
            <a:graphicFrameLocks noGrp="1"/>
          </p:cNvGraphicFramePr>
          <p:nvPr>
            <p:extLst>
              <p:ext uri="{D42A27DB-BD31-4B8C-83A1-F6EECF244321}">
                <p14:modId xmlns:p14="http://schemas.microsoft.com/office/powerpoint/2010/main" val="2106578286"/>
              </p:ext>
            </p:extLst>
          </p:nvPr>
        </p:nvGraphicFramePr>
        <p:xfrm>
          <a:off x="360878" y="2472810"/>
          <a:ext cx="2747350" cy="1112520"/>
        </p:xfrm>
        <a:graphic>
          <a:graphicData uri="http://schemas.openxmlformats.org/drawingml/2006/table">
            <a:tbl>
              <a:tblPr firstRow="1" bandRow="1">
                <a:tableStyleId>{5C22544A-7EE6-4342-B048-85BDC9FD1C3A}</a:tableStyleId>
              </a:tblPr>
              <a:tblGrid>
                <a:gridCol w="1313931">
                  <a:extLst>
                    <a:ext uri="{9D8B030D-6E8A-4147-A177-3AD203B41FA5}">
                      <a16:colId xmlns:a16="http://schemas.microsoft.com/office/drawing/2014/main" val="1200821254"/>
                    </a:ext>
                  </a:extLst>
                </a:gridCol>
                <a:gridCol w="1433419">
                  <a:extLst>
                    <a:ext uri="{9D8B030D-6E8A-4147-A177-3AD203B41FA5}">
                      <a16:colId xmlns:a16="http://schemas.microsoft.com/office/drawing/2014/main" val="2186479686"/>
                    </a:ext>
                  </a:extLst>
                </a:gridCol>
              </a:tblGrid>
              <a:tr h="278130">
                <a:tc>
                  <a:txBody>
                    <a:bodyPr/>
                    <a:lstStyle/>
                    <a:p>
                      <a:pPr algn="ctr"/>
                      <a:r>
                        <a:rPr lang="en-GB" sz="1100" dirty="0"/>
                        <a:t>VPLMN S-NSSAI</a:t>
                      </a:r>
                    </a:p>
                  </a:txBody>
                  <a:tcPr marL="68580" marR="68580" marT="34290" marB="34290">
                    <a:solidFill>
                      <a:schemeClr val="accent2"/>
                    </a:solidFill>
                  </a:tcPr>
                </a:tc>
                <a:tc>
                  <a:txBody>
                    <a:bodyPr/>
                    <a:lstStyle/>
                    <a:p>
                      <a:pPr algn="ctr"/>
                      <a:r>
                        <a:rPr lang="en-GB" sz="1100" dirty="0"/>
                        <a:t>HPLMN S-NSSAI</a:t>
                      </a:r>
                    </a:p>
                  </a:txBody>
                  <a:tcPr marL="68580" marR="68580" marT="34290" marB="34290">
                    <a:solidFill>
                      <a:srgbClr val="00B0F0"/>
                    </a:solidFill>
                  </a:tcPr>
                </a:tc>
                <a:extLst>
                  <a:ext uri="{0D108BD9-81ED-4DB2-BD59-A6C34878D82A}">
                    <a16:rowId xmlns:a16="http://schemas.microsoft.com/office/drawing/2014/main" val="802717293"/>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V- S-NSSAI 1</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H-S-NSSAI A</a:t>
                      </a:r>
                    </a:p>
                  </a:txBody>
                  <a:tcPr marL="68580" marR="68580" marT="34290" marB="34290"/>
                </a:tc>
                <a:extLst>
                  <a:ext uri="{0D108BD9-81ED-4DB2-BD59-A6C34878D82A}">
                    <a16:rowId xmlns:a16="http://schemas.microsoft.com/office/drawing/2014/main" val="1472306216"/>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H-S-NSSAI B</a:t>
                      </a:r>
                    </a:p>
                  </a:txBody>
                  <a:tcPr marL="68580" marR="68580" marT="34290" marB="34290"/>
                </a:tc>
                <a:extLst>
                  <a:ext uri="{0D108BD9-81ED-4DB2-BD59-A6C34878D82A}">
                    <a16:rowId xmlns:a16="http://schemas.microsoft.com/office/drawing/2014/main" val="671705865"/>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H-S-NSSAI C</a:t>
                      </a:r>
                    </a:p>
                  </a:txBody>
                  <a:tcPr marL="68580" marR="68580" marT="34290" marB="34290"/>
                </a:tc>
                <a:extLst>
                  <a:ext uri="{0D108BD9-81ED-4DB2-BD59-A6C34878D82A}">
                    <a16:rowId xmlns:a16="http://schemas.microsoft.com/office/drawing/2014/main" val="4101700514"/>
                  </a:ext>
                </a:extLst>
              </a:tr>
            </a:tbl>
          </a:graphicData>
        </a:graphic>
      </p:graphicFrame>
      <p:sp>
        <p:nvSpPr>
          <p:cNvPr id="16" name="TextBox 15">
            <a:extLst>
              <a:ext uri="{FF2B5EF4-FFF2-40B4-BE49-F238E27FC236}">
                <a16:creationId xmlns:a16="http://schemas.microsoft.com/office/drawing/2014/main" id="{14B51018-16D6-497F-8C63-BA1341A0F24B}"/>
              </a:ext>
            </a:extLst>
          </p:cNvPr>
          <p:cNvSpPr txBox="1"/>
          <p:nvPr/>
        </p:nvSpPr>
        <p:spPr>
          <a:xfrm>
            <a:off x="397229" y="2234464"/>
            <a:ext cx="2710999" cy="253916"/>
          </a:xfrm>
          <a:prstGeom prst="rect">
            <a:avLst/>
          </a:prstGeom>
          <a:noFill/>
        </p:spPr>
        <p:txBody>
          <a:bodyPr wrap="none" rtlCol="0">
            <a:spAutoFit/>
          </a:bodyPr>
          <a:lstStyle/>
          <a:p>
            <a:r>
              <a:rPr lang="en-GB" sz="1050" b="1" dirty="0"/>
              <a:t>Configured NSSAI including mapping info</a:t>
            </a:r>
          </a:p>
        </p:txBody>
      </p:sp>
      <p:sp>
        <p:nvSpPr>
          <p:cNvPr id="17" name="TextBox 16">
            <a:extLst>
              <a:ext uri="{FF2B5EF4-FFF2-40B4-BE49-F238E27FC236}">
                <a16:creationId xmlns:a16="http://schemas.microsoft.com/office/drawing/2014/main" id="{2EB40538-552D-4456-9A56-5F9C94B1E447}"/>
              </a:ext>
            </a:extLst>
          </p:cNvPr>
          <p:cNvSpPr txBox="1"/>
          <p:nvPr/>
        </p:nvSpPr>
        <p:spPr>
          <a:xfrm>
            <a:off x="3443756" y="2204880"/>
            <a:ext cx="2176175" cy="253916"/>
          </a:xfrm>
          <a:prstGeom prst="rect">
            <a:avLst/>
          </a:prstGeom>
          <a:noFill/>
        </p:spPr>
        <p:txBody>
          <a:bodyPr wrap="square">
            <a:spAutoFit/>
          </a:bodyPr>
          <a:lstStyle/>
          <a:p>
            <a:r>
              <a:rPr lang="en-GB" sz="1050" b="1" dirty="0"/>
              <a:t>Subscribed S-NSSAI priority</a:t>
            </a:r>
          </a:p>
        </p:txBody>
      </p:sp>
      <p:graphicFrame>
        <p:nvGraphicFramePr>
          <p:cNvPr id="18" name="Table 16">
            <a:extLst>
              <a:ext uri="{FF2B5EF4-FFF2-40B4-BE49-F238E27FC236}">
                <a16:creationId xmlns:a16="http://schemas.microsoft.com/office/drawing/2014/main" id="{08ABAB40-F74D-4FCE-94A0-F7E7C4B24884}"/>
              </a:ext>
            </a:extLst>
          </p:cNvPr>
          <p:cNvGraphicFramePr>
            <a:graphicFrameLocks noGrp="1"/>
          </p:cNvGraphicFramePr>
          <p:nvPr>
            <p:extLst>
              <p:ext uri="{D42A27DB-BD31-4B8C-83A1-F6EECF244321}">
                <p14:modId xmlns:p14="http://schemas.microsoft.com/office/powerpoint/2010/main" val="2273336593"/>
              </p:ext>
            </p:extLst>
          </p:nvPr>
        </p:nvGraphicFramePr>
        <p:xfrm>
          <a:off x="6069570" y="1977406"/>
          <a:ext cx="2639942" cy="681990"/>
        </p:xfrm>
        <a:graphic>
          <a:graphicData uri="http://schemas.openxmlformats.org/drawingml/2006/table">
            <a:tbl>
              <a:tblPr firstRow="1" bandRow="1">
                <a:tableStyleId>{5C22544A-7EE6-4342-B048-85BDC9FD1C3A}</a:tableStyleId>
              </a:tblPr>
              <a:tblGrid>
                <a:gridCol w="1327302">
                  <a:extLst>
                    <a:ext uri="{9D8B030D-6E8A-4147-A177-3AD203B41FA5}">
                      <a16:colId xmlns:a16="http://schemas.microsoft.com/office/drawing/2014/main" val="23241630"/>
                    </a:ext>
                  </a:extLst>
                </a:gridCol>
                <a:gridCol w="1312640">
                  <a:extLst>
                    <a:ext uri="{9D8B030D-6E8A-4147-A177-3AD203B41FA5}">
                      <a16:colId xmlns:a16="http://schemas.microsoft.com/office/drawing/2014/main" val="1389905492"/>
                    </a:ext>
                  </a:extLst>
                </a:gridCol>
              </a:tblGrid>
              <a:tr h="388620">
                <a:tc>
                  <a:txBody>
                    <a:bodyPr/>
                    <a:lstStyle/>
                    <a:p>
                      <a:r>
                        <a:rPr lang="en-GB" sz="1100" dirty="0"/>
                        <a:t>H-S-NSSAI A</a:t>
                      </a:r>
                    </a:p>
                  </a:txBody>
                  <a:tcPr marL="68580" marR="68580" marT="34290" marB="34290">
                    <a:solidFill>
                      <a:srgbClr val="00B0F0"/>
                    </a:solidFill>
                  </a:tcPr>
                </a:tc>
                <a:tc>
                  <a:txBody>
                    <a:bodyPr/>
                    <a:lstStyle/>
                    <a:p>
                      <a:r>
                        <a:rPr lang="en-GB" sz="1100" dirty="0"/>
                        <a:t>V-S-NSSAI 1 priority</a:t>
                      </a:r>
                    </a:p>
                  </a:txBody>
                  <a:tcPr marL="68580" marR="68580" marT="34290" marB="34290">
                    <a:solidFill>
                      <a:schemeClr val="accent2"/>
                    </a:solidFill>
                  </a:tcPr>
                </a:tc>
                <a:extLst>
                  <a:ext uri="{0D108BD9-81ED-4DB2-BD59-A6C34878D82A}">
                    <a16:rowId xmlns:a16="http://schemas.microsoft.com/office/drawing/2014/main" val="2667591327"/>
                  </a:ext>
                </a:extLst>
              </a:tr>
              <a:tr h="278130">
                <a:tc>
                  <a:txBody>
                    <a:bodyPr/>
                    <a:lstStyle/>
                    <a:p>
                      <a:r>
                        <a:rPr lang="en-GB" sz="1100" dirty="0"/>
                        <a:t>x</a:t>
                      </a:r>
                    </a:p>
                  </a:txBody>
                  <a:tcPr marL="68580" marR="68580" marT="34290" marB="34290"/>
                </a:tc>
                <a:tc>
                  <a:txBody>
                    <a:bodyPr/>
                    <a:lstStyle/>
                    <a:p>
                      <a:r>
                        <a:rPr lang="en-GB" sz="1100" dirty="0"/>
                        <a:t>2</a:t>
                      </a:r>
                    </a:p>
                  </a:txBody>
                  <a:tcPr marL="68580" marR="68580" marT="34290" marB="34290"/>
                </a:tc>
                <a:extLst>
                  <a:ext uri="{0D108BD9-81ED-4DB2-BD59-A6C34878D82A}">
                    <a16:rowId xmlns:a16="http://schemas.microsoft.com/office/drawing/2014/main" val="1820987058"/>
                  </a:ext>
                </a:extLst>
              </a:tr>
            </a:tbl>
          </a:graphicData>
        </a:graphic>
      </p:graphicFrame>
      <p:sp>
        <p:nvSpPr>
          <p:cNvPr id="19" name="TextBox 18">
            <a:extLst>
              <a:ext uri="{FF2B5EF4-FFF2-40B4-BE49-F238E27FC236}">
                <a16:creationId xmlns:a16="http://schemas.microsoft.com/office/drawing/2014/main" id="{FAFFB3DA-2E8A-42BC-825B-355065AAD107}"/>
              </a:ext>
            </a:extLst>
          </p:cNvPr>
          <p:cNvSpPr txBox="1"/>
          <p:nvPr/>
        </p:nvSpPr>
        <p:spPr>
          <a:xfrm>
            <a:off x="5638923" y="2640077"/>
            <a:ext cx="3449983" cy="253916"/>
          </a:xfrm>
          <a:prstGeom prst="rect">
            <a:avLst/>
          </a:prstGeom>
          <a:noFill/>
        </p:spPr>
        <p:txBody>
          <a:bodyPr wrap="none" rtlCol="0">
            <a:spAutoFit/>
          </a:bodyPr>
          <a:lstStyle/>
          <a:p>
            <a:r>
              <a:rPr lang="en-GB" sz="1050" dirty="0"/>
              <a:t>X = H-S-NSSAI considered for RACH or Cell Reselection</a:t>
            </a:r>
          </a:p>
        </p:txBody>
      </p:sp>
      <p:sp>
        <p:nvSpPr>
          <p:cNvPr id="20" name="TextBox 19">
            <a:extLst>
              <a:ext uri="{FF2B5EF4-FFF2-40B4-BE49-F238E27FC236}">
                <a16:creationId xmlns:a16="http://schemas.microsoft.com/office/drawing/2014/main" id="{F5675AA9-0C86-450D-AFA6-091B4B30DFFD}"/>
              </a:ext>
            </a:extLst>
          </p:cNvPr>
          <p:cNvSpPr txBox="1"/>
          <p:nvPr/>
        </p:nvSpPr>
        <p:spPr>
          <a:xfrm>
            <a:off x="5532468" y="1538062"/>
            <a:ext cx="3536523" cy="415498"/>
          </a:xfrm>
          <a:prstGeom prst="rect">
            <a:avLst/>
          </a:prstGeom>
          <a:noFill/>
        </p:spPr>
        <p:txBody>
          <a:bodyPr wrap="square">
            <a:spAutoFit/>
          </a:bodyPr>
          <a:lstStyle/>
          <a:p>
            <a:pPr algn="ctr"/>
            <a:r>
              <a:rPr lang="en-GB" sz="1050" b="1" dirty="0"/>
              <a:t>Visited PLMN S-NSSAI priority derived from Subscribed S-NSSAI priority</a:t>
            </a:r>
          </a:p>
        </p:txBody>
      </p:sp>
      <p:sp>
        <p:nvSpPr>
          <p:cNvPr id="21" name="Rectangle 20">
            <a:extLst>
              <a:ext uri="{FF2B5EF4-FFF2-40B4-BE49-F238E27FC236}">
                <a16:creationId xmlns:a16="http://schemas.microsoft.com/office/drawing/2014/main" id="{C18FB8CE-6CE5-4637-B278-BC33DB6EC8A9}"/>
              </a:ext>
            </a:extLst>
          </p:cNvPr>
          <p:cNvSpPr/>
          <p:nvPr/>
        </p:nvSpPr>
        <p:spPr>
          <a:xfrm>
            <a:off x="5584660" y="1513251"/>
            <a:ext cx="3484331" cy="28758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2" name="TextBox 21">
            <a:extLst>
              <a:ext uri="{FF2B5EF4-FFF2-40B4-BE49-F238E27FC236}">
                <a16:creationId xmlns:a16="http://schemas.microsoft.com/office/drawing/2014/main" id="{C98E495C-2957-4C87-9E13-898ACA4722DC}"/>
              </a:ext>
            </a:extLst>
          </p:cNvPr>
          <p:cNvSpPr txBox="1"/>
          <p:nvPr/>
        </p:nvSpPr>
        <p:spPr>
          <a:xfrm>
            <a:off x="356614" y="3868510"/>
            <a:ext cx="5167746" cy="900246"/>
          </a:xfrm>
          <a:prstGeom prst="rect">
            <a:avLst/>
          </a:prstGeom>
          <a:noFill/>
        </p:spPr>
        <p:txBody>
          <a:bodyPr wrap="square">
            <a:spAutoFit/>
          </a:bodyPr>
          <a:lstStyle/>
          <a:p>
            <a:r>
              <a:rPr lang="en-GB" sz="1050" b="1" dirty="0"/>
              <a:t>If the S-NSSAI of the VPLM maps to &gt;1 S-NSSAI of the HPLMN, and &gt;1 mapped HPLMN S-NSSAIs are considered as part of cell reselection or signalling transaction triggering access attempt </a:t>
            </a:r>
            <a:r>
              <a:rPr lang="en-GB" sz="1050" dirty="0"/>
              <a:t>(because the corresponding connectivity is logically associated to &gt;1 HPLMN S-NSSAI), </a:t>
            </a:r>
            <a:r>
              <a:rPr lang="en-GB" sz="1050" b="1" dirty="0"/>
              <a:t>the priority for the VPMN s-NSSAI is the highest priority of the applicable mapping HPLMN S-NSSAIs</a:t>
            </a:r>
          </a:p>
        </p:txBody>
      </p:sp>
    </p:spTree>
    <p:extLst>
      <p:ext uri="{BB962C8B-B14F-4D97-AF65-F5344CB8AC3E}">
        <p14:creationId xmlns:p14="http://schemas.microsoft.com/office/powerpoint/2010/main" val="452611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a:xfrm>
            <a:off x="202915" y="97584"/>
            <a:ext cx="8308800" cy="340654"/>
          </a:xfrm>
        </p:spPr>
        <p:txBody>
          <a:bodyPr/>
          <a:lstStyle/>
          <a:p>
            <a:r>
              <a:rPr lang="en-GB" dirty="0"/>
              <a:t>How does the UE operate? </a:t>
            </a:r>
          </a:p>
        </p:txBody>
      </p:sp>
      <p:sp>
        <p:nvSpPr>
          <p:cNvPr id="5" name="TextBox 4">
            <a:extLst>
              <a:ext uri="{FF2B5EF4-FFF2-40B4-BE49-F238E27FC236}">
                <a16:creationId xmlns:a16="http://schemas.microsoft.com/office/drawing/2014/main" id="{FE611FE1-E792-494B-A2F2-93F4B6469BE4}"/>
              </a:ext>
            </a:extLst>
          </p:cNvPr>
          <p:cNvSpPr txBox="1"/>
          <p:nvPr/>
        </p:nvSpPr>
        <p:spPr>
          <a:xfrm>
            <a:off x="117122" y="1935885"/>
            <a:ext cx="732599"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APP n-1 </a:t>
            </a:r>
          </a:p>
        </p:txBody>
      </p:sp>
      <p:sp>
        <p:nvSpPr>
          <p:cNvPr id="6" name="TextBox 5">
            <a:extLst>
              <a:ext uri="{FF2B5EF4-FFF2-40B4-BE49-F238E27FC236}">
                <a16:creationId xmlns:a16="http://schemas.microsoft.com/office/drawing/2014/main" id="{80D3D08F-1AE2-46B7-A587-D5AEF456D7C8}"/>
              </a:ext>
            </a:extLst>
          </p:cNvPr>
          <p:cNvSpPr txBox="1"/>
          <p:nvPr/>
        </p:nvSpPr>
        <p:spPr>
          <a:xfrm>
            <a:off x="117123" y="2302984"/>
            <a:ext cx="732600"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APP n </a:t>
            </a:r>
          </a:p>
        </p:txBody>
      </p:sp>
      <p:sp>
        <p:nvSpPr>
          <p:cNvPr id="7" name="TextBox 6">
            <a:extLst>
              <a:ext uri="{FF2B5EF4-FFF2-40B4-BE49-F238E27FC236}">
                <a16:creationId xmlns:a16="http://schemas.microsoft.com/office/drawing/2014/main" id="{E2EED3FE-47E7-42C9-B763-0524710D3514}"/>
              </a:ext>
            </a:extLst>
          </p:cNvPr>
          <p:cNvSpPr txBox="1"/>
          <p:nvPr/>
        </p:nvSpPr>
        <p:spPr>
          <a:xfrm>
            <a:off x="121988" y="823826"/>
            <a:ext cx="732599"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APP 1 </a:t>
            </a:r>
          </a:p>
        </p:txBody>
      </p:sp>
      <p:sp>
        <p:nvSpPr>
          <p:cNvPr id="8" name="TextBox 7">
            <a:extLst>
              <a:ext uri="{FF2B5EF4-FFF2-40B4-BE49-F238E27FC236}">
                <a16:creationId xmlns:a16="http://schemas.microsoft.com/office/drawing/2014/main" id="{EF95F28E-46B3-4D67-97B2-1827EE1F1DFE}"/>
              </a:ext>
            </a:extLst>
          </p:cNvPr>
          <p:cNvSpPr txBox="1"/>
          <p:nvPr/>
        </p:nvSpPr>
        <p:spPr>
          <a:xfrm>
            <a:off x="121988" y="1190925"/>
            <a:ext cx="732600"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APP 2 </a:t>
            </a:r>
          </a:p>
        </p:txBody>
      </p:sp>
      <p:sp>
        <p:nvSpPr>
          <p:cNvPr id="9" name="TextBox 8">
            <a:extLst>
              <a:ext uri="{FF2B5EF4-FFF2-40B4-BE49-F238E27FC236}">
                <a16:creationId xmlns:a16="http://schemas.microsoft.com/office/drawing/2014/main" id="{960209B8-3405-463D-A18A-C838CC67B56B}"/>
              </a:ext>
            </a:extLst>
          </p:cNvPr>
          <p:cNvSpPr txBox="1"/>
          <p:nvPr/>
        </p:nvSpPr>
        <p:spPr>
          <a:xfrm>
            <a:off x="1458257" y="840044"/>
            <a:ext cx="1275804" cy="57708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Traffic Descriptor matching APP2 traffic </a:t>
            </a:r>
          </a:p>
        </p:txBody>
      </p:sp>
      <p:sp>
        <p:nvSpPr>
          <p:cNvPr id="10" name="TextBox 9">
            <a:extLst>
              <a:ext uri="{FF2B5EF4-FFF2-40B4-BE49-F238E27FC236}">
                <a16:creationId xmlns:a16="http://schemas.microsoft.com/office/drawing/2014/main" id="{9996EB0A-CDA7-496C-8C50-A429C8195C48}"/>
              </a:ext>
            </a:extLst>
          </p:cNvPr>
          <p:cNvSpPr txBox="1"/>
          <p:nvPr/>
        </p:nvSpPr>
        <p:spPr>
          <a:xfrm>
            <a:off x="3199379" y="830356"/>
            <a:ext cx="1602016" cy="57708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Route Selection Descriptor =</a:t>
            </a:r>
          </a:p>
          <a:p>
            <a:pPr algn="ctr"/>
            <a:r>
              <a:rPr lang="en-GB" sz="1050" dirty="0"/>
              <a:t>(DNN y, H-S-NSSAI A)</a:t>
            </a:r>
          </a:p>
        </p:txBody>
      </p:sp>
      <p:graphicFrame>
        <p:nvGraphicFramePr>
          <p:cNvPr id="11" name="Table 17">
            <a:extLst>
              <a:ext uri="{FF2B5EF4-FFF2-40B4-BE49-F238E27FC236}">
                <a16:creationId xmlns:a16="http://schemas.microsoft.com/office/drawing/2014/main" id="{B17B0954-5AE8-44A9-BE44-4F3ABD66123C}"/>
              </a:ext>
            </a:extLst>
          </p:cNvPr>
          <p:cNvGraphicFramePr>
            <a:graphicFrameLocks noGrp="1"/>
          </p:cNvGraphicFramePr>
          <p:nvPr>
            <p:extLst>
              <p:ext uri="{D42A27DB-BD31-4B8C-83A1-F6EECF244321}">
                <p14:modId xmlns:p14="http://schemas.microsoft.com/office/powerpoint/2010/main" val="528106126"/>
              </p:ext>
            </p:extLst>
          </p:nvPr>
        </p:nvGraphicFramePr>
        <p:xfrm>
          <a:off x="5944622" y="373756"/>
          <a:ext cx="3029428" cy="832508"/>
        </p:xfrm>
        <a:graphic>
          <a:graphicData uri="http://schemas.openxmlformats.org/drawingml/2006/table">
            <a:tbl>
              <a:tblPr firstRow="1" bandRow="1">
                <a:tableStyleId>{5C22544A-7EE6-4342-B048-85BDC9FD1C3A}</a:tableStyleId>
              </a:tblPr>
              <a:tblGrid>
                <a:gridCol w="1514714">
                  <a:extLst>
                    <a:ext uri="{9D8B030D-6E8A-4147-A177-3AD203B41FA5}">
                      <a16:colId xmlns:a16="http://schemas.microsoft.com/office/drawing/2014/main" val="1200821254"/>
                    </a:ext>
                  </a:extLst>
                </a:gridCol>
                <a:gridCol w="1514714">
                  <a:extLst>
                    <a:ext uri="{9D8B030D-6E8A-4147-A177-3AD203B41FA5}">
                      <a16:colId xmlns:a16="http://schemas.microsoft.com/office/drawing/2014/main" val="2186479686"/>
                    </a:ext>
                  </a:extLst>
                </a:gridCol>
              </a:tblGrid>
              <a:tr h="208127">
                <a:tc>
                  <a:txBody>
                    <a:bodyPr/>
                    <a:lstStyle/>
                    <a:p>
                      <a:pPr algn="ctr"/>
                      <a:r>
                        <a:rPr lang="en-GB" sz="800" dirty="0"/>
                        <a:t>VPLMN S-NSSAI</a:t>
                      </a:r>
                    </a:p>
                  </a:txBody>
                  <a:tcPr marL="68580" marR="68580" marT="34290" marB="34290">
                    <a:solidFill>
                      <a:schemeClr val="accent2"/>
                    </a:solidFill>
                  </a:tcPr>
                </a:tc>
                <a:tc>
                  <a:txBody>
                    <a:bodyPr/>
                    <a:lstStyle/>
                    <a:p>
                      <a:pPr algn="ctr"/>
                      <a:r>
                        <a:rPr lang="en-GB" sz="800" dirty="0"/>
                        <a:t>HPLMN S-NSSAI</a:t>
                      </a:r>
                    </a:p>
                  </a:txBody>
                  <a:tcPr marL="68580" marR="68580" marT="34290" marB="34290">
                    <a:solidFill>
                      <a:srgbClr val="00B0F0"/>
                    </a:solidFill>
                  </a:tcPr>
                </a:tc>
                <a:extLst>
                  <a:ext uri="{0D108BD9-81ED-4DB2-BD59-A6C34878D82A}">
                    <a16:rowId xmlns:a16="http://schemas.microsoft.com/office/drawing/2014/main" val="802717293"/>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V-S-NSSAI 1</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A</a:t>
                      </a:r>
                    </a:p>
                  </a:txBody>
                  <a:tcPr marL="68580" marR="68580" marT="34290" marB="34290"/>
                </a:tc>
                <a:extLst>
                  <a:ext uri="{0D108BD9-81ED-4DB2-BD59-A6C34878D82A}">
                    <a16:rowId xmlns:a16="http://schemas.microsoft.com/office/drawing/2014/main" val="1472306216"/>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 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B</a:t>
                      </a:r>
                    </a:p>
                  </a:txBody>
                  <a:tcPr marL="68580" marR="68580" marT="34290" marB="34290"/>
                </a:tc>
                <a:extLst>
                  <a:ext uri="{0D108BD9-81ED-4DB2-BD59-A6C34878D82A}">
                    <a16:rowId xmlns:a16="http://schemas.microsoft.com/office/drawing/2014/main" val="671705865"/>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 - 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C</a:t>
                      </a:r>
                    </a:p>
                  </a:txBody>
                  <a:tcPr marL="68580" marR="68580" marT="34290" marB="34290"/>
                </a:tc>
                <a:extLst>
                  <a:ext uri="{0D108BD9-81ED-4DB2-BD59-A6C34878D82A}">
                    <a16:rowId xmlns:a16="http://schemas.microsoft.com/office/drawing/2014/main" val="4101700514"/>
                  </a:ext>
                </a:extLst>
              </a:tr>
            </a:tbl>
          </a:graphicData>
        </a:graphic>
      </p:graphicFrame>
      <p:sp>
        <p:nvSpPr>
          <p:cNvPr id="12" name="TextBox 11">
            <a:extLst>
              <a:ext uri="{FF2B5EF4-FFF2-40B4-BE49-F238E27FC236}">
                <a16:creationId xmlns:a16="http://schemas.microsoft.com/office/drawing/2014/main" id="{C8EBCAE1-A4C8-4C8B-81E5-1E48084F0C14}"/>
              </a:ext>
            </a:extLst>
          </p:cNvPr>
          <p:cNvSpPr txBox="1"/>
          <p:nvPr/>
        </p:nvSpPr>
        <p:spPr>
          <a:xfrm>
            <a:off x="5852938" y="161174"/>
            <a:ext cx="3114955" cy="276999"/>
          </a:xfrm>
          <a:prstGeom prst="rect">
            <a:avLst/>
          </a:prstGeom>
          <a:noFill/>
        </p:spPr>
        <p:txBody>
          <a:bodyPr wrap="none" rtlCol="0">
            <a:spAutoFit/>
          </a:bodyPr>
          <a:lstStyle/>
          <a:p>
            <a:r>
              <a:rPr lang="en-GB" sz="1200" b="1" dirty="0"/>
              <a:t>Configured NSSAI  including mapping info</a:t>
            </a:r>
          </a:p>
        </p:txBody>
      </p:sp>
      <p:graphicFrame>
        <p:nvGraphicFramePr>
          <p:cNvPr id="13" name="Table 17">
            <a:extLst>
              <a:ext uri="{FF2B5EF4-FFF2-40B4-BE49-F238E27FC236}">
                <a16:creationId xmlns:a16="http://schemas.microsoft.com/office/drawing/2014/main" id="{3C5DD10E-8C38-4021-B8F3-E2D0B8730978}"/>
              </a:ext>
            </a:extLst>
          </p:cNvPr>
          <p:cNvGraphicFramePr>
            <a:graphicFrameLocks noGrp="1"/>
          </p:cNvGraphicFramePr>
          <p:nvPr>
            <p:extLst>
              <p:ext uri="{D42A27DB-BD31-4B8C-83A1-F6EECF244321}">
                <p14:modId xmlns:p14="http://schemas.microsoft.com/office/powerpoint/2010/main" val="2170253261"/>
              </p:ext>
            </p:extLst>
          </p:nvPr>
        </p:nvGraphicFramePr>
        <p:xfrm>
          <a:off x="7543856" y="1463088"/>
          <a:ext cx="1424037" cy="809796"/>
        </p:xfrm>
        <a:graphic>
          <a:graphicData uri="http://schemas.openxmlformats.org/drawingml/2006/table">
            <a:tbl>
              <a:tblPr firstRow="1" bandRow="1">
                <a:tableStyleId>{5C22544A-7EE6-4342-B048-85BDC9FD1C3A}</a:tableStyleId>
              </a:tblPr>
              <a:tblGrid>
                <a:gridCol w="913448">
                  <a:extLst>
                    <a:ext uri="{9D8B030D-6E8A-4147-A177-3AD203B41FA5}">
                      <a16:colId xmlns:a16="http://schemas.microsoft.com/office/drawing/2014/main" val="1200821254"/>
                    </a:ext>
                  </a:extLst>
                </a:gridCol>
                <a:gridCol w="510589">
                  <a:extLst>
                    <a:ext uri="{9D8B030D-6E8A-4147-A177-3AD203B41FA5}">
                      <a16:colId xmlns:a16="http://schemas.microsoft.com/office/drawing/2014/main" val="2186479686"/>
                    </a:ext>
                  </a:extLst>
                </a:gridCol>
              </a:tblGrid>
              <a:tr h="202449">
                <a:tc>
                  <a:txBody>
                    <a:bodyPr/>
                    <a:lstStyle/>
                    <a:p>
                      <a:pPr algn="ctr"/>
                      <a:r>
                        <a:rPr lang="en-GB" sz="800" dirty="0"/>
                        <a:t>HPLMN S-NSSAI</a:t>
                      </a:r>
                    </a:p>
                  </a:txBody>
                  <a:tcPr marL="68580" marR="68580" marT="34290" marB="34290">
                    <a:solidFill>
                      <a:srgbClr val="00B0F0"/>
                    </a:solidFill>
                  </a:tcPr>
                </a:tc>
                <a:tc>
                  <a:txBody>
                    <a:bodyPr/>
                    <a:lstStyle/>
                    <a:p>
                      <a:pPr algn="ctr"/>
                      <a:r>
                        <a:rPr lang="en-GB" sz="800" dirty="0"/>
                        <a:t>Priority</a:t>
                      </a:r>
                    </a:p>
                  </a:txBody>
                  <a:tcPr marL="68580" marR="68580" marT="34290" marB="34290">
                    <a:solidFill>
                      <a:srgbClr val="00B0F0"/>
                    </a:solidFill>
                  </a:tcPr>
                </a:tc>
                <a:extLst>
                  <a:ext uri="{0D108BD9-81ED-4DB2-BD59-A6C34878D82A}">
                    <a16:rowId xmlns:a16="http://schemas.microsoft.com/office/drawing/2014/main" val="802717293"/>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A</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B</a:t>
                      </a:r>
                    </a:p>
                  </a:txBody>
                  <a:tcPr marL="68580" marR="68580" marT="34290" marB="34290"/>
                </a:tc>
                <a:tc>
                  <a:txBody>
                    <a:bodyPr/>
                    <a:lstStyle/>
                    <a:p>
                      <a:pPr algn="ctr"/>
                      <a:r>
                        <a:rPr lang="en-GB" sz="800" dirty="0"/>
                        <a:t>1</a:t>
                      </a:r>
                    </a:p>
                  </a:txBody>
                  <a:tcPr marL="68580" marR="68580" marT="34290" marB="34290"/>
                </a:tc>
                <a:extLst>
                  <a:ext uri="{0D108BD9-81ED-4DB2-BD59-A6C34878D82A}">
                    <a16:rowId xmlns:a16="http://schemas.microsoft.com/office/drawing/2014/main" val="671705865"/>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C</a:t>
                      </a:r>
                    </a:p>
                  </a:txBody>
                  <a:tcPr marL="68580" marR="68580" marT="34290" marB="34290"/>
                </a:tc>
                <a:tc>
                  <a:txBody>
                    <a:bodyPr/>
                    <a:lstStyle/>
                    <a:p>
                      <a:pPr algn="ctr"/>
                      <a:r>
                        <a:rPr lang="en-GB" sz="800" dirty="0"/>
                        <a:t>3</a:t>
                      </a:r>
                    </a:p>
                  </a:txBody>
                  <a:tcPr marL="68580" marR="68580" marT="34290" marB="34290"/>
                </a:tc>
                <a:extLst>
                  <a:ext uri="{0D108BD9-81ED-4DB2-BD59-A6C34878D82A}">
                    <a16:rowId xmlns:a16="http://schemas.microsoft.com/office/drawing/2014/main" val="4101700514"/>
                  </a:ext>
                </a:extLst>
              </a:tr>
            </a:tbl>
          </a:graphicData>
        </a:graphic>
      </p:graphicFrame>
      <p:sp>
        <p:nvSpPr>
          <p:cNvPr id="14" name="TextBox 13">
            <a:extLst>
              <a:ext uri="{FF2B5EF4-FFF2-40B4-BE49-F238E27FC236}">
                <a16:creationId xmlns:a16="http://schemas.microsoft.com/office/drawing/2014/main" id="{A516BEC5-7FD3-488D-85D1-FC312528320D}"/>
              </a:ext>
            </a:extLst>
          </p:cNvPr>
          <p:cNvSpPr txBox="1"/>
          <p:nvPr/>
        </p:nvSpPr>
        <p:spPr>
          <a:xfrm>
            <a:off x="7504239" y="1259419"/>
            <a:ext cx="1509430" cy="200055"/>
          </a:xfrm>
          <a:prstGeom prst="rect">
            <a:avLst/>
          </a:prstGeom>
          <a:noFill/>
        </p:spPr>
        <p:txBody>
          <a:bodyPr wrap="square">
            <a:spAutoFit/>
          </a:bodyPr>
          <a:lstStyle/>
          <a:p>
            <a:r>
              <a:rPr lang="en-GB" sz="700" b="1" dirty="0"/>
              <a:t>Subscribed S-NSSAI priority</a:t>
            </a:r>
          </a:p>
        </p:txBody>
      </p:sp>
      <p:graphicFrame>
        <p:nvGraphicFramePr>
          <p:cNvPr id="15" name="Table 17">
            <a:extLst>
              <a:ext uri="{FF2B5EF4-FFF2-40B4-BE49-F238E27FC236}">
                <a16:creationId xmlns:a16="http://schemas.microsoft.com/office/drawing/2014/main" id="{851808F3-12B5-4A13-BDA3-68882133DEE2}"/>
              </a:ext>
            </a:extLst>
          </p:cNvPr>
          <p:cNvGraphicFramePr>
            <a:graphicFrameLocks noGrp="1"/>
          </p:cNvGraphicFramePr>
          <p:nvPr>
            <p:extLst>
              <p:ext uri="{D42A27DB-BD31-4B8C-83A1-F6EECF244321}">
                <p14:modId xmlns:p14="http://schemas.microsoft.com/office/powerpoint/2010/main" val="2747152872"/>
              </p:ext>
            </p:extLst>
          </p:nvPr>
        </p:nvGraphicFramePr>
        <p:xfrm>
          <a:off x="5369659" y="1471817"/>
          <a:ext cx="2100186" cy="1127160"/>
        </p:xfrm>
        <a:graphic>
          <a:graphicData uri="http://schemas.openxmlformats.org/drawingml/2006/table">
            <a:tbl>
              <a:tblPr firstRow="1" bandRow="1">
                <a:tableStyleId>{5C22544A-7EE6-4342-B048-85BDC9FD1C3A}</a:tableStyleId>
              </a:tblPr>
              <a:tblGrid>
                <a:gridCol w="1050093">
                  <a:extLst>
                    <a:ext uri="{9D8B030D-6E8A-4147-A177-3AD203B41FA5}">
                      <a16:colId xmlns:a16="http://schemas.microsoft.com/office/drawing/2014/main" val="1200821254"/>
                    </a:ext>
                  </a:extLst>
                </a:gridCol>
                <a:gridCol w="1050093">
                  <a:extLst>
                    <a:ext uri="{9D8B030D-6E8A-4147-A177-3AD203B41FA5}">
                      <a16:colId xmlns:a16="http://schemas.microsoft.com/office/drawing/2014/main" val="2186479686"/>
                    </a:ext>
                  </a:extLst>
                </a:gridCol>
              </a:tblGrid>
              <a:tr h="225432">
                <a:tc>
                  <a:txBody>
                    <a:bodyPr/>
                    <a:lstStyle/>
                    <a:p>
                      <a:pPr algn="ctr"/>
                      <a:r>
                        <a:rPr lang="en-GB" sz="800" dirty="0"/>
                        <a:t>NSAG</a:t>
                      </a:r>
                    </a:p>
                  </a:txBody>
                  <a:tcPr marL="68580" marR="68580" marT="34290" marB="34290">
                    <a:solidFill>
                      <a:schemeClr val="accent2"/>
                    </a:solidFill>
                  </a:tcPr>
                </a:tc>
                <a:tc>
                  <a:txBody>
                    <a:bodyPr/>
                    <a:lstStyle/>
                    <a:p>
                      <a:pPr algn="ctr"/>
                      <a:r>
                        <a:rPr lang="en-GB" sz="800" dirty="0"/>
                        <a:t>VPLMN S-NSSAI</a:t>
                      </a:r>
                    </a:p>
                  </a:txBody>
                  <a:tcPr marL="68580" marR="68580" marT="34290" marB="34290">
                    <a:solidFill>
                      <a:schemeClr val="accent2"/>
                    </a:solidFill>
                  </a:tcPr>
                </a:tc>
                <a:extLst>
                  <a:ext uri="{0D108BD9-81ED-4DB2-BD59-A6C34878D82A}">
                    <a16:rowId xmlns:a16="http://schemas.microsoft.com/office/drawing/2014/main" val="802717293"/>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V-S-NSSAI 1</a:t>
                      </a:r>
                    </a:p>
                  </a:txBody>
                  <a:tcPr marL="68580" marR="68580" marT="34290" marB="34290"/>
                </a:tc>
                <a:extLst>
                  <a:ext uri="{0D108BD9-81ED-4DB2-BD59-A6C34878D82A}">
                    <a16:rowId xmlns:a16="http://schemas.microsoft.com/office/drawing/2014/main" val="1472306216"/>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V-S-NSSAI 2</a:t>
                      </a:r>
                    </a:p>
                  </a:txBody>
                  <a:tcPr marL="68580" marR="68580" marT="34290" marB="34290"/>
                </a:tc>
                <a:extLst>
                  <a:ext uri="{0D108BD9-81ED-4DB2-BD59-A6C34878D82A}">
                    <a16:rowId xmlns:a16="http://schemas.microsoft.com/office/drawing/2014/main" val="671705865"/>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7 (RACH)</a:t>
                      </a:r>
                    </a:p>
                  </a:txBody>
                  <a:tcPr marL="68580" marR="68580" marT="34290" marB="34290"/>
                </a:tc>
                <a:tc>
                  <a:txBody>
                    <a:bodyPr/>
                    <a:lstStyle/>
                    <a:p>
                      <a:pPr algn="ctr"/>
                      <a:r>
                        <a:rPr lang="en-GB" sz="800" dirty="0"/>
                        <a:t>V-S-NSSAI-1</a:t>
                      </a:r>
                    </a:p>
                  </a:txBody>
                  <a:tcPr marL="68580" marR="68580" marT="34290" marB="34290"/>
                </a:tc>
                <a:extLst>
                  <a:ext uri="{0D108BD9-81ED-4DB2-BD59-A6C34878D82A}">
                    <a16:rowId xmlns:a16="http://schemas.microsoft.com/office/drawing/2014/main" val="1637875679"/>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NSAG-34 (RACH)</a:t>
                      </a:r>
                    </a:p>
                  </a:txBody>
                  <a:tcPr marL="68580" marR="68580" marT="34290" marB="34290"/>
                </a:tc>
                <a:tc>
                  <a:txBody>
                    <a:bodyPr/>
                    <a:lstStyle/>
                    <a:p>
                      <a:pPr algn="ctr"/>
                      <a:r>
                        <a:rPr lang="en-GB" sz="800" dirty="0"/>
                        <a:t>V-S-NSSAI 2</a:t>
                      </a:r>
                    </a:p>
                  </a:txBody>
                  <a:tcPr marL="68580" marR="68580" marT="34290" marB="34290"/>
                </a:tc>
                <a:extLst>
                  <a:ext uri="{0D108BD9-81ED-4DB2-BD59-A6C34878D82A}">
                    <a16:rowId xmlns:a16="http://schemas.microsoft.com/office/drawing/2014/main" val="369093873"/>
                  </a:ext>
                </a:extLst>
              </a:tr>
            </a:tbl>
          </a:graphicData>
        </a:graphic>
      </p:graphicFrame>
      <p:sp>
        <p:nvSpPr>
          <p:cNvPr id="16" name="TextBox 15">
            <a:extLst>
              <a:ext uri="{FF2B5EF4-FFF2-40B4-BE49-F238E27FC236}">
                <a16:creationId xmlns:a16="http://schemas.microsoft.com/office/drawing/2014/main" id="{83EE0E96-81AE-4B1A-BE7C-B6B235B58AF0}"/>
              </a:ext>
            </a:extLst>
          </p:cNvPr>
          <p:cNvSpPr txBox="1"/>
          <p:nvPr/>
        </p:nvSpPr>
        <p:spPr>
          <a:xfrm>
            <a:off x="6115225" y="1270887"/>
            <a:ext cx="726857" cy="230832"/>
          </a:xfrm>
          <a:prstGeom prst="rect">
            <a:avLst/>
          </a:prstGeom>
          <a:noFill/>
        </p:spPr>
        <p:txBody>
          <a:bodyPr wrap="square">
            <a:spAutoFit/>
          </a:bodyPr>
          <a:lstStyle/>
          <a:p>
            <a:r>
              <a:rPr lang="en-GB" sz="900" b="1" dirty="0"/>
              <a:t>NSAGs</a:t>
            </a:r>
          </a:p>
        </p:txBody>
      </p:sp>
      <p:sp>
        <p:nvSpPr>
          <p:cNvPr id="17" name="TextBox 16">
            <a:extLst>
              <a:ext uri="{FF2B5EF4-FFF2-40B4-BE49-F238E27FC236}">
                <a16:creationId xmlns:a16="http://schemas.microsoft.com/office/drawing/2014/main" id="{A47A4ACF-8F21-43CD-A605-52838D693899}"/>
              </a:ext>
            </a:extLst>
          </p:cNvPr>
          <p:cNvSpPr txBox="1"/>
          <p:nvPr/>
        </p:nvSpPr>
        <p:spPr>
          <a:xfrm>
            <a:off x="1474855" y="1851075"/>
            <a:ext cx="1275804" cy="57708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Traffic Descriptor matching APP n traffic </a:t>
            </a:r>
          </a:p>
        </p:txBody>
      </p:sp>
      <p:sp>
        <p:nvSpPr>
          <p:cNvPr id="18" name="TextBox 17">
            <a:extLst>
              <a:ext uri="{FF2B5EF4-FFF2-40B4-BE49-F238E27FC236}">
                <a16:creationId xmlns:a16="http://schemas.microsoft.com/office/drawing/2014/main" id="{5808D49A-C5C7-45B3-A8EE-9ACA9659CACB}"/>
              </a:ext>
            </a:extLst>
          </p:cNvPr>
          <p:cNvSpPr txBox="1"/>
          <p:nvPr/>
        </p:nvSpPr>
        <p:spPr>
          <a:xfrm>
            <a:off x="3133363" y="1851076"/>
            <a:ext cx="1668031" cy="57708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1050" dirty="0"/>
              <a:t>Route Selection Descriptor =</a:t>
            </a:r>
          </a:p>
          <a:p>
            <a:pPr algn="ctr"/>
            <a:r>
              <a:rPr lang="en-GB" sz="1050" dirty="0"/>
              <a:t>(DNN w, H-S-NSSAI C)</a:t>
            </a:r>
          </a:p>
        </p:txBody>
      </p:sp>
      <p:cxnSp>
        <p:nvCxnSpPr>
          <p:cNvPr id="19" name="Straight Arrow Connector 18">
            <a:extLst>
              <a:ext uri="{FF2B5EF4-FFF2-40B4-BE49-F238E27FC236}">
                <a16:creationId xmlns:a16="http://schemas.microsoft.com/office/drawing/2014/main" id="{836E4B7D-8DDD-4A0D-88CB-EB087E103D23}"/>
              </a:ext>
            </a:extLst>
          </p:cNvPr>
          <p:cNvCxnSpPr>
            <a:cxnSpLocks/>
            <a:stCxn id="8" idx="3"/>
            <a:endCxn id="9" idx="1"/>
          </p:cNvCxnSpPr>
          <p:nvPr/>
        </p:nvCxnSpPr>
        <p:spPr>
          <a:xfrm flipV="1">
            <a:off x="854588" y="1128585"/>
            <a:ext cx="603669" cy="1892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513D29F-5DB6-49F7-ABC2-5E2FEAA42C86}"/>
              </a:ext>
            </a:extLst>
          </p:cNvPr>
          <p:cNvCxnSpPr>
            <a:cxnSpLocks/>
            <a:stCxn id="9" idx="3"/>
            <a:endCxn id="10" idx="1"/>
          </p:cNvCxnSpPr>
          <p:nvPr/>
        </p:nvCxnSpPr>
        <p:spPr>
          <a:xfrm flipV="1">
            <a:off x="2734061" y="1118897"/>
            <a:ext cx="465318" cy="96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F0E5D33-EFE6-4FBC-81CF-7BE670E41BC4}"/>
              </a:ext>
            </a:extLst>
          </p:cNvPr>
          <p:cNvCxnSpPr>
            <a:cxnSpLocks/>
            <a:stCxn id="10" idx="3"/>
          </p:cNvCxnSpPr>
          <p:nvPr/>
        </p:nvCxnSpPr>
        <p:spPr>
          <a:xfrm flipV="1">
            <a:off x="4801395" y="729651"/>
            <a:ext cx="1183422" cy="3892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77B973D-A73D-41DE-9A88-D5E13D030C8F}"/>
              </a:ext>
            </a:extLst>
          </p:cNvPr>
          <p:cNvCxnSpPr>
            <a:cxnSpLocks/>
            <a:stCxn id="6" idx="3"/>
            <a:endCxn id="17" idx="1"/>
          </p:cNvCxnSpPr>
          <p:nvPr/>
        </p:nvCxnSpPr>
        <p:spPr>
          <a:xfrm flipV="1">
            <a:off x="849723" y="2139616"/>
            <a:ext cx="625132" cy="2903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A114A8A-4A82-46F4-A431-F08A27A23FD1}"/>
              </a:ext>
            </a:extLst>
          </p:cNvPr>
          <p:cNvCxnSpPr>
            <a:cxnSpLocks/>
            <a:stCxn id="17" idx="3"/>
            <a:endCxn id="18" idx="1"/>
          </p:cNvCxnSpPr>
          <p:nvPr/>
        </p:nvCxnSpPr>
        <p:spPr>
          <a:xfrm>
            <a:off x="2750659" y="2139616"/>
            <a:ext cx="382704"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A856DAE-29D4-4BC8-84D7-682AC3A3A2C4}"/>
              </a:ext>
            </a:extLst>
          </p:cNvPr>
          <p:cNvCxnSpPr>
            <a:cxnSpLocks/>
            <a:stCxn id="18" idx="3"/>
          </p:cNvCxnSpPr>
          <p:nvPr/>
        </p:nvCxnSpPr>
        <p:spPr>
          <a:xfrm flipV="1">
            <a:off x="4801394" y="1133905"/>
            <a:ext cx="1126631" cy="1005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5" name="Table 17">
            <a:extLst>
              <a:ext uri="{FF2B5EF4-FFF2-40B4-BE49-F238E27FC236}">
                <a16:creationId xmlns:a16="http://schemas.microsoft.com/office/drawing/2014/main" id="{0FE232B8-4F5F-4A1B-8A68-2C07D673AD5D}"/>
              </a:ext>
            </a:extLst>
          </p:cNvPr>
          <p:cNvGraphicFramePr>
            <a:graphicFrameLocks noGrp="1"/>
          </p:cNvGraphicFramePr>
          <p:nvPr>
            <p:extLst>
              <p:ext uri="{D42A27DB-BD31-4B8C-83A1-F6EECF244321}">
                <p14:modId xmlns:p14="http://schemas.microsoft.com/office/powerpoint/2010/main" val="2099340293"/>
              </p:ext>
            </p:extLst>
          </p:nvPr>
        </p:nvGraphicFramePr>
        <p:xfrm>
          <a:off x="786731" y="3214556"/>
          <a:ext cx="4867556" cy="1589710"/>
        </p:xfrm>
        <a:graphic>
          <a:graphicData uri="http://schemas.openxmlformats.org/drawingml/2006/table">
            <a:tbl>
              <a:tblPr firstRow="1" bandRow="1">
                <a:tableStyleId>{5C22544A-7EE6-4342-B048-85BDC9FD1C3A}</a:tableStyleId>
              </a:tblPr>
              <a:tblGrid>
                <a:gridCol w="548737">
                  <a:extLst>
                    <a:ext uri="{9D8B030D-6E8A-4147-A177-3AD203B41FA5}">
                      <a16:colId xmlns:a16="http://schemas.microsoft.com/office/drawing/2014/main" val="1200821254"/>
                    </a:ext>
                  </a:extLst>
                </a:gridCol>
                <a:gridCol w="850372">
                  <a:extLst>
                    <a:ext uri="{9D8B030D-6E8A-4147-A177-3AD203B41FA5}">
                      <a16:colId xmlns:a16="http://schemas.microsoft.com/office/drawing/2014/main" val="2186479686"/>
                    </a:ext>
                  </a:extLst>
                </a:gridCol>
                <a:gridCol w="910635">
                  <a:extLst>
                    <a:ext uri="{9D8B030D-6E8A-4147-A177-3AD203B41FA5}">
                      <a16:colId xmlns:a16="http://schemas.microsoft.com/office/drawing/2014/main" val="2756840703"/>
                    </a:ext>
                  </a:extLst>
                </a:gridCol>
                <a:gridCol w="1706833">
                  <a:extLst>
                    <a:ext uri="{9D8B030D-6E8A-4147-A177-3AD203B41FA5}">
                      <a16:colId xmlns:a16="http://schemas.microsoft.com/office/drawing/2014/main" val="3555510070"/>
                    </a:ext>
                  </a:extLst>
                </a:gridCol>
                <a:gridCol w="850979">
                  <a:extLst>
                    <a:ext uri="{9D8B030D-6E8A-4147-A177-3AD203B41FA5}">
                      <a16:colId xmlns:a16="http://schemas.microsoft.com/office/drawing/2014/main" val="3226489902"/>
                    </a:ext>
                  </a:extLst>
                </a:gridCol>
              </a:tblGrid>
              <a:tr h="425150">
                <a:tc>
                  <a:txBody>
                    <a:bodyPr/>
                    <a:lstStyle/>
                    <a:p>
                      <a:pPr algn="ctr"/>
                      <a:r>
                        <a:rPr lang="en-GB" sz="800" dirty="0"/>
                        <a:t>NSAGs</a:t>
                      </a:r>
                    </a:p>
                  </a:txBody>
                  <a:tcPr marL="68580" marR="68580" marT="34290" marB="34290">
                    <a:solidFill>
                      <a:schemeClr val="accent2"/>
                    </a:solidFill>
                  </a:tcPr>
                </a:tc>
                <a:tc>
                  <a:txBody>
                    <a:bodyPr/>
                    <a:lstStyle/>
                    <a:p>
                      <a:pPr algn="ctr"/>
                      <a:r>
                        <a:rPr lang="en-GB" sz="800" dirty="0"/>
                        <a:t>VPLMN</a:t>
                      </a:r>
                    </a:p>
                    <a:p>
                      <a:pPr algn="ctr"/>
                      <a:r>
                        <a:rPr lang="en-GB" sz="800" dirty="0"/>
                        <a:t> S-NSSAI</a:t>
                      </a:r>
                    </a:p>
                  </a:txBody>
                  <a:tcPr marL="68580" marR="68580" marT="34290" marB="34290">
                    <a:solidFill>
                      <a:schemeClr val="accent2"/>
                    </a:solidFill>
                  </a:tcPr>
                </a:tc>
                <a:tc>
                  <a:txBody>
                    <a:bodyPr/>
                    <a:lstStyle/>
                    <a:p>
                      <a:pPr algn="ctr"/>
                      <a:r>
                        <a:rPr lang="en-GB" sz="800" dirty="0"/>
                        <a:t>H-PLMN </a:t>
                      </a:r>
                    </a:p>
                    <a:p>
                      <a:pPr algn="ctr"/>
                      <a:r>
                        <a:rPr lang="en-GB" sz="800" dirty="0"/>
                        <a:t>S-NSSAI</a:t>
                      </a:r>
                    </a:p>
                  </a:txBody>
                  <a:tcPr marL="68580" marR="68580" marT="34290" marB="34290">
                    <a:solidFill>
                      <a:srgbClr val="00B0F0"/>
                    </a:solidFill>
                  </a:tcPr>
                </a:tc>
                <a:tc>
                  <a:txBody>
                    <a:bodyPr/>
                    <a:lstStyle/>
                    <a:p>
                      <a:pPr algn="ctr"/>
                      <a:r>
                        <a:rPr lang="en-GB" sz="800" dirty="0"/>
                        <a:t>Subscribed  S-NSSAI Priority  (always associated with HPLMN S-NSSAI)</a:t>
                      </a:r>
                    </a:p>
                  </a:txBody>
                  <a:tcPr marL="68580" marR="68580" marT="34290" marB="34290">
                    <a:solidFill>
                      <a:srgbClr val="00B0F0"/>
                    </a:solidFill>
                  </a:tcPr>
                </a:tc>
                <a:tc>
                  <a:txBody>
                    <a:bodyPr/>
                    <a:lstStyle/>
                    <a:p>
                      <a:pPr algn="ctr"/>
                      <a:r>
                        <a:rPr lang="en-GB" sz="800" dirty="0"/>
                        <a:t>  calculated NSAG priority</a:t>
                      </a:r>
                    </a:p>
                  </a:txBody>
                  <a:tcPr marL="68580" marR="68580" marT="34290" marB="34290">
                    <a:solidFill>
                      <a:schemeClr val="accent2"/>
                    </a:solidFill>
                  </a:tcPr>
                </a:tc>
                <a:extLst>
                  <a:ext uri="{0D108BD9-81ED-4DB2-BD59-A6C34878D82A}">
                    <a16:rowId xmlns:a16="http://schemas.microsoft.com/office/drawing/2014/main" val="802717293"/>
                  </a:ext>
                </a:extLst>
              </a:tr>
              <a:tr h="2652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V-S-NSSAI 1</a:t>
                      </a:r>
                    </a:p>
                  </a:txBody>
                  <a:tcPr marL="68580" marR="68580" marT="34290" marB="34290"/>
                </a:tc>
                <a:tc>
                  <a:txBody>
                    <a:bodyPr/>
                    <a:lstStyle/>
                    <a:p>
                      <a:pPr algn="ctr"/>
                      <a:r>
                        <a:rPr lang="en-GB" sz="800" dirty="0"/>
                        <a:t>H-S-NSSAI A</a:t>
                      </a:r>
                    </a:p>
                  </a:txBody>
                  <a:tcPr marL="68580" marR="68580" marT="34290" marB="34290"/>
                </a:tc>
                <a:tc>
                  <a:txBody>
                    <a:bodyPr/>
                    <a:lstStyle/>
                    <a:p>
                      <a:pPr algn="ctr"/>
                      <a:r>
                        <a:rPr lang="en-GB" sz="800" dirty="0"/>
                        <a:t>2</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2652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C</a:t>
                      </a:r>
                    </a:p>
                  </a:txBody>
                  <a:tcPr marL="68580" marR="68580" marT="34290" marB="34290"/>
                </a:tc>
                <a:tc>
                  <a:txBody>
                    <a:bodyPr/>
                    <a:lstStyle/>
                    <a:p>
                      <a:pPr algn="ctr"/>
                      <a:r>
                        <a:rPr lang="en-GB" sz="800" dirty="0"/>
                        <a:t>3</a:t>
                      </a:r>
                    </a:p>
                  </a:txBody>
                  <a:tcPr marL="68580" marR="68580" marT="34290" marB="34290"/>
                </a:tc>
                <a:tc>
                  <a:txBody>
                    <a:bodyPr/>
                    <a:lstStyle/>
                    <a:p>
                      <a:pPr algn="ctr"/>
                      <a:r>
                        <a:rPr lang="en-GB" sz="800" dirty="0"/>
                        <a:t>3</a:t>
                      </a:r>
                    </a:p>
                  </a:txBody>
                  <a:tcPr marL="68580" marR="68580" marT="34290" marB="34290"/>
                </a:tc>
                <a:extLst>
                  <a:ext uri="{0D108BD9-81ED-4DB2-BD59-A6C34878D82A}">
                    <a16:rowId xmlns:a16="http://schemas.microsoft.com/office/drawing/2014/main" val="671705865"/>
                  </a:ext>
                </a:extLst>
              </a:tr>
              <a:tr h="3052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7 (RACH)</a:t>
                      </a:r>
                    </a:p>
                  </a:txBody>
                  <a:tcPr marL="68580" marR="68580" marT="34290" marB="34290"/>
                </a:tc>
                <a:tc>
                  <a:txBody>
                    <a:bodyPr/>
                    <a:lstStyle/>
                    <a:p>
                      <a:pPr algn="ctr"/>
                      <a:r>
                        <a:rPr lang="en-GB" sz="800" dirty="0"/>
                        <a:t>V-S-NSSAI 1</a:t>
                      </a:r>
                    </a:p>
                  </a:txBody>
                  <a:tcPr marL="68580" marR="68580" marT="34290" marB="34290"/>
                </a:tc>
                <a:tc>
                  <a:txBody>
                    <a:bodyPr/>
                    <a:lstStyle/>
                    <a:p>
                      <a:pPr algn="ctr"/>
                      <a:r>
                        <a:rPr lang="en-GB" sz="800" dirty="0"/>
                        <a:t>H-S-NSSAI A</a:t>
                      </a:r>
                    </a:p>
                  </a:txBody>
                  <a:tcPr marL="68580" marR="68580" marT="34290" marB="34290"/>
                </a:tc>
                <a:tc>
                  <a:txBody>
                    <a:bodyPr/>
                    <a:lstStyle/>
                    <a:p>
                      <a:pPr algn="ctr"/>
                      <a:r>
                        <a:rPr lang="en-GB" sz="800" dirty="0"/>
                        <a:t>2</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079377587"/>
                  </a:ext>
                </a:extLst>
              </a:tr>
              <a:tr h="3052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34 (RACH)</a:t>
                      </a:r>
                    </a:p>
                  </a:txBody>
                  <a:tcPr marL="68580" marR="68580" marT="34290" marB="34290"/>
                </a:tc>
                <a:tc>
                  <a:txBody>
                    <a:bodyPr/>
                    <a:lstStyle/>
                    <a:p>
                      <a:pPr algn="ctr"/>
                      <a:r>
                        <a:rPr lang="en-GB" sz="8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C</a:t>
                      </a:r>
                    </a:p>
                  </a:txBody>
                  <a:tcPr marL="68580" marR="68580" marT="34290" marB="34290"/>
                </a:tc>
                <a:tc>
                  <a:txBody>
                    <a:bodyPr/>
                    <a:lstStyle/>
                    <a:p>
                      <a:pPr algn="ctr"/>
                      <a:r>
                        <a:rPr lang="en-GB" sz="800" dirty="0"/>
                        <a:t>3</a:t>
                      </a:r>
                    </a:p>
                  </a:txBody>
                  <a:tcPr marL="68580" marR="68580" marT="34290" marB="34290"/>
                </a:tc>
                <a:tc>
                  <a:txBody>
                    <a:bodyPr/>
                    <a:lstStyle/>
                    <a:p>
                      <a:pPr algn="ctr"/>
                      <a:r>
                        <a:rPr lang="en-GB" sz="800" dirty="0"/>
                        <a:t>3</a:t>
                      </a:r>
                    </a:p>
                  </a:txBody>
                  <a:tcPr marL="68580" marR="68580" marT="34290" marB="34290"/>
                </a:tc>
                <a:extLst>
                  <a:ext uri="{0D108BD9-81ED-4DB2-BD59-A6C34878D82A}">
                    <a16:rowId xmlns:a16="http://schemas.microsoft.com/office/drawing/2014/main" val="412668078"/>
                  </a:ext>
                </a:extLst>
              </a:tr>
            </a:tbl>
          </a:graphicData>
        </a:graphic>
      </p:graphicFrame>
      <p:sp>
        <p:nvSpPr>
          <p:cNvPr id="26" name="TextBox 25">
            <a:extLst>
              <a:ext uri="{FF2B5EF4-FFF2-40B4-BE49-F238E27FC236}">
                <a16:creationId xmlns:a16="http://schemas.microsoft.com/office/drawing/2014/main" id="{3918B842-0849-432B-AD5F-4964E1100DE0}"/>
              </a:ext>
            </a:extLst>
          </p:cNvPr>
          <p:cNvSpPr txBox="1"/>
          <p:nvPr/>
        </p:nvSpPr>
        <p:spPr>
          <a:xfrm>
            <a:off x="283685" y="2722147"/>
            <a:ext cx="8314385"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en-GB" sz="1200" b="1" dirty="0"/>
              <a:t>Scenario: running apps cause a Registration Request with REQUESTED NSSAI =  (V-S-NSSAI 1 (mapped to H-S-NSSAI-A), V-S-NSSAI 2 (mapped to H-SNSSAI c)) for new connectivity (e.g. V-S-NSSAI 2 was not yet in Allowed NSSAI)</a:t>
            </a:r>
          </a:p>
        </p:txBody>
      </p:sp>
      <p:sp>
        <p:nvSpPr>
          <p:cNvPr id="27" name="TextBox 26">
            <a:extLst>
              <a:ext uri="{FF2B5EF4-FFF2-40B4-BE49-F238E27FC236}">
                <a16:creationId xmlns:a16="http://schemas.microsoft.com/office/drawing/2014/main" id="{C2F5A404-10B1-48ED-A4BB-1921B4FFC4E4}"/>
              </a:ext>
            </a:extLst>
          </p:cNvPr>
          <p:cNvSpPr txBox="1"/>
          <p:nvPr/>
        </p:nvSpPr>
        <p:spPr>
          <a:xfrm>
            <a:off x="388951" y="1483982"/>
            <a:ext cx="460770" cy="403957"/>
          </a:xfrm>
          <a:prstGeom prst="rect">
            <a:avLst/>
          </a:prstGeom>
          <a:noFill/>
        </p:spPr>
        <p:txBody>
          <a:bodyPr wrap="square" rtlCol="0">
            <a:spAutoFit/>
          </a:bodyPr>
          <a:lstStyle/>
          <a:p>
            <a:r>
              <a:rPr lang="en-GB" sz="675" b="1" dirty="0"/>
              <a:t>.</a:t>
            </a:r>
          </a:p>
          <a:p>
            <a:r>
              <a:rPr lang="en-GB" sz="675" b="1" dirty="0"/>
              <a:t>.</a:t>
            </a:r>
          </a:p>
          <a:p>
            <a:r>
              <a:rPr lang="en-GB" sz="675" b="1" dirty="0"/>
              <a:t>.</a:t>
            </a:r>
          </a:p>
        </p:txBody>
      </p:sp>
      <p:cxnSp>
        <p:nvCxnSpPr>
          <p:cNvPr id="28" name="Straight Arrow Connector 27">
            <a:extLst>
              <a:ext uri="{FF2B5EF4-FFF2-40B4-BE49-F238E27FC236}">
                <a16:creationId xmlns:a16="http://schemas.microsoft.com/office/drawing/2014/main" id="{1A9D5B45-C532-4A4D-8376-B12636AC8F10}"/>
              </a:ext>
            </a:extLst>
          </p:cNvPr>
          <p:cNvCxnSpPr>
            <a:cxnSpLocks/>
          </p:cNvCxnSpPr>
          <p:nvPr/>
        </p:nvCxnSpPr>
        <p:spPr>
          <a:xfrm>
            <a:off x="8881109" y="664481"/>
            <a:ext cx="0" cy="11222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964BD78F-E57F-4404-8A7B-85C1C8D75019}"/>
              </a:ext>
            </a:extLst>
          </p:cNvPr>
          <p:cNvCxnSpPr>
            <a:cxnSpLocks/>
          </p:cNvCxnSpPr>
          <p:nvPr/>
        </p:nvCxnSpPr>
        <p:spPr>
          <a:xfrm>
            <a:off x="8598070" y="1117044"/>
            <a:ext cx="0" cy="10496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BE748BB3-E6C2-49D4-BA3F-640C56B4F3F1}"/>
              </a:ext>
            </a:extLst>
          </p:cNvPr>
          <p:cNvCxnSpPr>
            <a:cxnSpLocks/>
          </p:cNvCxnSpPr>
          <p:nvPr/>
        </p:nvCxnSpPr>
        <p:spPr>
          <a:xfrm>
            <a:off x="7374373" y="703820"/>
            <a:ext cx="591" cy="1161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85F99D9-2C2E-4BD5-AAAE-8BA517CEA910}"/>
              </a:ext>
            </a:extLst>
          </p:cNvPr>
          <p:cNvCxnSpPr>
            <a:cxnSpLocks/>
          </p:cNvCxnSpPr>
          <p:nvPr/>
        </p:nvCxnSpPr>
        <p:spPr>
          <a:xfrm>
            <a:off x="6655413" y="1167853"/>
            <a:ext cx="0" cy="8821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32" name="Table 17">
            <a:extLst>
              <a:ext uri="{FF2B5EF4-FFF2-40B4-BE49-F238E27FC236}">
                <a16:creationId xmlns:a16="http://schemas.microsoft.com/office/drawing/2014/main" id="{978F454B-BFE5-48D1-ABE5-0E98FB757705}"/>
              </a:ext>
            </a:extLst>
          </p:cNvPr>
          <p:cNvGraphicFramePr>
            <a:graphicFrameLocks noGrp="1"/>
          </p:cNvGraphicFramePr>
          <p:nvPr>
            <p:extLst>
              <p:ext uri="{D42A27DB-BD31-4B8C-83A1-F6EECF244321}">
                <p14:modId xmlns:p14="http://schemas.microsoft.com/office/powerpoint/2010/main" val="3009601803"/>
              </p:ext>
            </p:extLst>
          </p:nvPr>
        </p:nvGraphicFramePr>
        <p:xfrm>
          <a:off x="6166324" y="3552547"/>
          <a:ext cx="2190945" cy="704722"/>
        </p:xfrm>
        <a:graphic>
          <a:graphicData uri="http://schemas.openxmlformats.org/drawingml/2006/table">
            <a:tbl>
              <a:tblPr firstRow="1" bandRow="1">
                <a:tableStyleId>{5C22544A-7EE6-4342-B048-85BDC9FD1C3A}</a:tableStyleId>
              </a:tblPr>
              <a:tblGrid>
                <a:gridCol w="1651228">
                  <a:extLst>
                    <a:ext uri="{9D8B030D-6E8A-4147-A177-3AD203B41FA5}">
                      <a16:colId xmlns:a16="http://schemas.microsoft.com/office/drawing/2014/main" val="1200821254"/>
                    </a:ext>
                  </a:extLst>
                </a:gridCol>
                <a:gridCol w="539717">
                  <a:extLst>
                    <a:ext uri="{9D8B030D-6E8A-4147-A177-3AD203B41FA5}">
                      <a16:colId xmlns:a16="http://schemas.microsoft.com/office/drawing/2014/main" val="2186479686"/>
                    </a:ext>
                  </a:extLst>
                </a:gridCol>
              </a:tblGrid>
              <a:tr h="308610">
                <a:tc>
                  <a:txBody>
                    <a:bodyPr/>
                    <a:lstStyle/>
                    <a:p>
                      <a:pPr algn="ctr"/>
                      <a:r>
                        <a:rPr lang="en-GB" sz="800" dirty="0"/>
                        <a:t>NSAG for cell reselection</a:t>
                      </a:r>
                    </a:p>
                  </a:txBody>
                  <a:tcPr marL="68580" marR="68580" marT="34290" marB="34290">
                    <a:solidFill>
                      <a:schemeClr val="accent2"/>
                    </a:solidFill>
                  </a:tcPr>
                </a:tc>
                <a:tc>
                  <a:txBody>
                    <a:bodyPr/>
                    <a:lstStyle/>
                    <a:p>
                      <a:pPr algn="ctr"/>
                      <a:r>
                        <a:rPr lang="en-GB" sz="800" dirty="0"/>
                        <a:t>Priority</a:t>
                      </a:r>
                    </a:p>
                  </a:txBody>
                  <a:tcPr marL="68580" marR="68580" marT="34290" marB="34290">
                    <a:solidFill>
                      <a:srgbClr val="00B0F0"/>
                    </a:solidFill>
                  </a:tcPr>
                </a:tc>
                <a:extLst>
                  <a:ext uri="{0D108BD9-81ED-4DB2-BD59-A6C34878D82A}">
                    <a16:rowId xmlns:a16="http://schemas.microsoft.com/office/drawing/2014/main" val="802717293"/>
                  </a:ext>
                </a:extLst>
              </a:tr>
              <a:tr h="1980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1980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3</a:t>
                      </a:r>
                    </a:p>
                  </a:txBody>
                  <a:tcPr marL="68580" marR="68580" marT="34290" marB="34290"/>
                </a:tc>
                <a:extLst>
                  <a:ext uri="{0D108BD9-81ED-4DB2-BD59-A6C34878D82A}">
                    <a16:rowId xmlns:a16="http://schemas.microsoft.com/office/drawing/2014/main" val="671705865"/>
                  </a:ext>
                </a:extLst>
              </a:tr>
            </a:tbl>
          </a:graphicData>
        </a:graphic>
      </p:graphicFrame>
      <p:sp>
        <p:nvSpPr>
          <p:cNvPr id="33" name="TextBox 32">
            <a:extLst>
              <a:ext uri="{FF2B5EF4-FFF2-40B4-BE49-F238E27FC236}">
                <a16:creationId xmlns:a16="http://schemas.microsoft.com/office/drawing/2014/main" id="{1C9058A7-68EF-4387-A8C0-CDC5F6CE9AEB}"/>
              </a:ext>
            </a:extLst>
          </p:cNvPr>
          <p:cNvSpPr txBox="1"/>
          <p:nvPr/>
        </p:nvSpPr>
        <p:spPr>
          <a:xfrm>
            <a:off x="6166324" y="4291866"/>
            <a:ext cx="2549410" cy="230832"/>
          </a:xfrm>
          <a:prstGeom prst="rect">
            <a:avLst/>
          </a:prstGeom>
          <a:noFill/>
        </p:spPr>
        <p:txBody>
          <a:bodyPr wrap="square">
            <a:spAutoFit/>
          </a:bodyPr>
          <a:lstStyle/>
          <a:p>
            <a:r>
              <a:rPr lang="en-GB" sz="900" b="1" dirty="0"/>
              <a:t>NSAG considered for RACH configuration</a:t>
            </a:r>
          </a:p>
        </p:txBody>
      </p:sp>
      <p:cxnSp>
        <p:nvCxnSpPr>
          <p:cNvPr id="34" name="Straight Arrow Connector 33">
            <a:extLst>
              <a:ext uri="{FF2B5EF4-FFF2-40B4-BE49-F238E27FC236}">
                <a16:creationId xmlns:a16="http://schemas.microsoft.com/office/drawing/2014/main" id="{A30DBFD1-8364-4827-9C0C-B7D36B8418FA}"/>
              </a:ext>
            </a:extLst>
          </p:cNvPr>
          <p:cNvCxnSpPr>
            <a:cxnSpLocks/>
          </p:cNvCxnSpPr>
          <p:nvPr/>
        </p:nvCxnSpPr>
        <p:spPr>
          <a:xfrm>
            <a:off x="7261797" y="722342"/>
            <a:ext cx="0" cy="15806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A6E1F25-BD54-41D1-B632-F6FCBA4380F1}"/>
              </a:ext>
            </a:extLst>
          </p:cNvPr>
          <p:cNvCxnSpPr>
            <a:cxnSpLocks/>
          </p:cNvCxnSpPr>
          <p:nvPr/>
        </p:nvCxnSpPr>
        <p:spPr>
          <a:xfrm>
            <a:off x="6499549" y="1167853"/>
            <a:ext cx="0" cy="13047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36" name="Table 17">
            <a:extLst>
              <a:ext uri="{FF2B5EF4-FFF2-40B4-BE49-F238E27FC236}">
                <a16:creationId xmlns:a16="http://schemas.microsoft.com/office/drawing/2014/main" id="{DDA3210F-186A-4650-8A02-9F866D842912}"/>
              </a:ext>
            </a:extLst>
          </p:cNvPr>
          <p:cNvGraphicFramePr>
            <a:graphicFrameLocks noGrp="1"/>
          </p:cNvGraphicFramePr>
          <p:nvPr>
            <p:extLst>
              <p:ext uri="{D42A27DB-BD31-4B8C-83A1-F6EECF244321}">
                <p14:modId xmlns:p14="http://schemas.microsoft.com/office/powerpoint/2010/main" val="3620286362"/>
              </p:ext>
            </p:extLst>
          </p:nvPr>
        </p:nvGraphicFramePr>
        <p:xfrm>
          <a:off x="6541561" y="4535232"/>
          <a:ext cx="1461827" cy="396112"/>
        </p:xfrm>
        <a:graphic>
          <a:graphicData uri="http://schemas.openxmlformats.org/drawingml/2006/table">
            <a:tbl>
              <a:tblPr firstRow="1" bandRow="1">
                <a:tableStyleId>{5C22544A-7EE6-4342-B048-85BDC9FD1C3A}</a:tableStyleId>
              </a:tblPr>
              <a:tblGrid>
                <a:gridCol w="1461827">
                  <a:extLst>
                    <a:ext uri="{9D8B030D-6E8A-4147-A177-3AD203B41FA5}">
                      <a16:colId xmlns:a16="http://schemas.microsoft.com/office/drawing/2014/main" val="1200821254"/>
                    </a:ext>
                  </a:extLst>
                </a:gridCol>
              </a:tblGrid>
              <a:tr h="198056">
                <a:tc>
                  <a:txBody>
                    <a:bodyPr/>
                    <a:lstStyle/>
                    <a:p>
                      <a:pPr algn="ctr"/>
                      <a:r>
                        <a:rPr lang="en-GB" sz="800" dirty="0"/>
                        <a:t>NSAG RACH configuration</a:t>
                      </a:r>
                    </a:p>
                  </a:txBody>
                  <a:tcPr marL="68580" marR="68580" marT="34290" marB="34290">
                    <a:solidFill>
                      <a:schemeClr val="accent2"/>
                    </a:solidFill>
                  </a:tcPr>
                </a:tc>
                <a:extLst>
                  <a:ext uri="{0D108BD9-81ED-4DB2-BD59-A6C34878D82A}">
                    <a16:rowId xmlns:a16="http://schemas.microsoft.com/office/drawing/2014/main" val="802717293"/>
                  </a:ext>
                </a:extLst>
              </a:tr>
              <a:tr h="1980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7</a:t>
                      </a:r>
                    </a:p>
                  </a:txBody>
                  <a:tcPr marL="68580" marR="68580" marT="34290" marB="34290"/>
                </a:tc>
                <a:extLst>
                  <a:ext uri="{0D108BD9-81ED-4DB2-BD59-A6C34878D82A}">
                    <a16:rowId xmlns:a16="http://schemas.microsoft.com/office/drawing/2014/main" val="1472306216"/>
                  </a:ext>
                </a:extLst>
              </a:tr>
            </a:tbl>
          </a:graphicData>
        </a:graphic>
      </p:graphicFrame>
      <p:sp>
        <p:nvSpPr>
          <p:cNvPr id="37" name="TextBox 36">
            <a:extLst>
              <a:ext uri="{FF2B5EF4-FFF2-40B4-BE49-F238E27FC236}">
                <a16:creationId xmlns:a16="http://schemas.microsoft.com/office/drawing/2014/main" id="{C62A7148-08E5-4DF7-9A1C-1B7545B66835}"/>
              </a:ext>
            </a:extLst>
          </p:cNvPr>
          <p:cNvSpPr txBox="1"/>
          <p:nvPr/>
        </p:nvSpPr>
        <p:spPr>
          <a:xfrm>
            <a:off x="6122356" y="3201438"/>
            <a:ext cx="2504033" cy="369332"/>
          </a:xfrm>
          <a:prstGeom prst="rect">
            <a:avLst/>
          </a:prstGeom>
          <a:noFill/>
        </p:spPr>
        <p:txBody>
          <a:bodyPr wrap="square">
            <a:spAutoFit/>
          </a:bodyPr>
          <a:lstStyle/>
          <a:p>
            <a:r>
              <a:rPr lang="en-GB" sz="900" b="1" dirty="0"/>
              <a:t>NSAG considered for cell reselection and priority</a:t>
            </a:r>
          </a:p>
        </p:txBody>
      </p:sp>
      <p:sp>
        <p:nvSpPr>
          <p:cNvPr id="38" name="Rectangle 37">
            <a:extLst>
              <a:ext uri="{FF2B5EF4-FFF2-40B4-BE49-F238E27FC236}">
                <a16:creationId xmlns:a16="http://schemas.microsoft.com/office/drawing/2014/main" id="{7D72F229-A58A-4CEB-AF6A-B371F74EEC91}"/>
              </a:ext>
            </a:extLst>
          </p:cNvPr>
          <p:cNvSpPr/>
          <p:nvPr/>
        </p:nvSpPr>
        <p:spPr>
          <a:xfrm>
            <a:off x="5009442" y="1276192"/>
            <a:ext cx="4004226" cy="1382686"/>
          </a:xfrm>
          <a:custGeom>
            <a:avLst/>
            <a:gdLst>
              <a:gd name="connsiteX0" fmla="*/ 0 w 4004226"/>
              <a:gd name="connsiteY0" fmla="*/ 0 h 1382686"/>
              <a:gd name="connsiteX1" fmla="*/ 531990 w 4004226"/>
              <a:gd name="connsiteY1" fmla="*/ 0 h 1382686"/>
              <a:gd name="connsiteX2" fmla="*/ 1144065 w 4004226"/>
              <a:gd name="connsiteY2" fmla="*/ 0 h 1382686"/>
              <a:gd name="connsiteX3" fmla="*/ 1756139 w 4004226"/>
              <a:gd name="connsiteY3" fmla="*/ 0 h 1382686"/>
              <a:gd name="connsiteX4" fmla="*/ 2408256 w 4004226"/>
              <a:gd name="connsiteY4" fmla="*/ 0 h 1382686"/>
              <a:gd name="connsiteX5" fmla="*/ 2980288 w 4004226"/>
              <a:gd name="connsiteY5" fmla="*/ 0 h 1382686"/>
              <a:gd name="connsiteX6" fmla="*/ 4004226 w 4004226"/>
              <a:gd name="connsiteY6" fmla="*/ 0 h 1382686"/>
              <a:gd name="connsiteX7" fmla="*/ 4004226 w 4004226"/>
              <a:gd name="connsiteY7" fmla="*/ 474722 h 1382686"/>
              <a:gd name="connsiteX8" fmla="*/ 4004226 w 4004226"/>
              <a:gd name="connsiteY8" fmla="*/ 935618 h 1382686"/>
              <a:gd name="connsiteX9" fmla="*/ 4004226 w 4004226"/>
              <a:gd name="connsiteY9" fmla="*/ 1382686 h 1382686"/>
              <a:gd name="connsiteX10" fmla="*/ 3472236 w 4004226"/>
              <a:gd name="connsiteY10" fmla="*/ 1382686 h 1382686"/>
              <a:gd name="connsiteX11" fmla="*/ 2900204 w 4004226"/>
              <a:gd name="connsiteY11" fmla="*/ 1382686 h 1382686"/>
              <a:gd name="connsiteX12" fmla="*/ 2328171 w 4004226"/>
              <a:gd name="connsiteY12" fmla="*/ 1382686 h 1382686"/>
              <a:gd name="connsiteX13" fmla="*/ 1876266 w 4004226"/>
              <a:gd name="connsiteY13" fmla="*/ 1382686 h 1382686"/>
              <a:gd name="connsiteX14" fmla="*/ 1264191 w 4004226"/>
              <a:gd name="connsiteY14" fmla="*/ 1382686 h 1382686"/>
              <a:gd name="connsiteX15" fmla="*/ 692159 w 4004226"/>
              <a:gd name="connsiteY15" fmla="*/ 1382686 h 1382686"/>
              <a:gd name="connsiteX16" fmla="*/ 0 w 4004226"/>
              <a:gd name="connsiteY16" fmla="*/ 1382686 h 1382686"/>
              <a:gd name="connsiteX17" fmla="*/ 0 w 4004226"/>
              <a:gd name="connsiteY17" fmla="*/ 921791 h 1382686"/>
              <a:gd name="connsiteX18" fmla="*/ 0 w 4004226"/>
              <a:gd name="connsiteY18" fmla="*/ 488549 h 1382686"/>
              <a:gd name="connsiteX19" fmla="*/ 0 w 4004226"/>
              <a:gd name="connsiteY19" fmla="*/ 0 h 138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04226" h="1382686" extrusionOk="0">
                <a:moveTo>
                  <a:pt x="0" y="0"/>
                </a:moveTo>
                <a:cubicBezTo>
                  <a:pt x="223153" y="-54189"/>
                  <a:pt x="378132" y="17184"/>
                  <a:pt x="531990" y="0"/>
                </a:cubicBezTo>
                <a:cubicBezTo>
                  <a:pt x="685848" y="-17184"/>
                  <a:pt x="869582" y="40754"/>
                  <a:pt x="1144065" y="0"/>
                </a:cubicBezTo>
                <a:cubicBezTo>
                  <a:pt x="1418549" y="-40754"/>
                  <a:pt x="1493329" y="39513"/>
                  <a:pt x="1756139" y="0"/>
                </a:cubicBezTo>
                <a:cubicBezTo>
                  <a:pt x="2018949" y="-39513"/>
                  <a:pt x="2111984" y="72157"/>
                  <a:pt x="2408256" y="0"/>
                </a:cubicBezTo>
                <a:cubicBezTo>
                  <a:pt x="2704528" y="-72157"/>
                  <a:pt x="2836507" y="32628"/>
                  <a:pt x="2980288" y="0"/>
                </a:cubicBezTo>
                <a:cubicBezTo>
                  <a:pt x="3124069" y="-32628"/>
                  <a:pt x="3770496" y="53139"/>
                  <a:pt x="4004226" y="0"/>
                </a:cubicBezTo>
                <a:cubicBezTo>
                  <a:pt x="4052406" y="236373"/>
                  <a:pt x="3995873" y="325407"/>
                  <a:pt x="4004226" y="474722"/>
                </a:cubicBezTo>
                <a:cubicBezTo>
                  <a:pt x="4012579" y="624037"/>
                  <a:pt x="3989221" y="800674"/>
                  <a:pt x="4004226" y="935618"/>
                </a:cubicBezTo>
                <a:cubicBezTo>
                  <a:pt x="4019231" y="1070562"/>
                  <a:pt x="3957393" y="1212088"/>
                  <a:pt x="4004226" y="1382686"/>
                </a:cubicBezTo>
                <a:cubicBezTo>
                  <a:pt x="3803338" y="1427980"/>
                  <a:pt x="3682667" y="1322040"/>
                  <a:pt x="3472236" y="1382686"/>
                </a:cubicBezTo>
                <a:cubicBezTo>
                  <a:pt x="3261805" y="1443332"/>
                  <a:pt x="3039874" y="1335483"/>
                  <a:pt x="2900204" y="1382686"/>
                </a:cubicBezTo>
                <a:cubicBezTo>
                  <a:pt x="2760534" y="1429889"/>
                  <a:pt x="2548876" y="1334989"/>
                  <a:pt x="2328171" y="1382686"/>
                </a:cubicBezTo>
                <a:cubicBezTo>
                  <a:pt x="2107466" y="1430383"/>
                  <a:pt x="2063417" y="1357127"/>
                  <a:pt x="1876266" y="1382686"/>
                </a:cubicBezTo>
                <a:cubicBezTo>
                  <a:pt x="1689115" y="1408245"/>
                  <a:pt x="1507156" y="1365487"/>
                  <a:pt x="1264191" y="1382686"/>
                </a:cubicBezTo>
                <a:cubicBezTo>
                  <a:pt x="1021227" y="1399885"/>
                  <a:pt x="904858" y="1355850"/>
                  <a:pt x="692159" y="1382686"/>
                </a:cubicBezTo>
                <a:cubicBezTo>
                  <a:pt x="479460" y="1409522"/>
                  <a:pt x="286028" y="1378276"/>
                  <a:pt x="0" y="1382686"/>
                </a:cubicBezTo>
                <a:cubicBezTo>
                  <a:pt x="-25993" y="1216953"/>
                  <a:pt x="20459" y="1141237"/>
                  <a:pt x="0" y="921791"/>
                </a:cubicBezTo>
                <a:cubicBezTo>
                  <a:pt x="-20459" y="702345"/>
                  <a:pt x="30695" y="588899"/>
                  <a:pt x="0" y="488549"/>
                </a:cubicBezTo>
                <a:cubicBezTo>
                  <a:pt x="-30695" y="388199"/>
                  <a:pt x="3356" y="124791"/>
                  <a:pt x="0" y="0"/>
                </a:cubicBezTo>
                <a:close/>
              </a:path>
            </a:pathLst>
          </a:custGeom>
          <a:noFill/>
          <a:ln w="19050">
            <a:extLst>
              <a:ext uri="{C807C97D-BFC1-408E-A445-0C87EB9F89A2}">
                <ask:lineSketchStyleProps xmlns:ask="http://schemas.microsoft.com/office/drawing/2018/sketchyshapes" sd="389070134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0" name="TextBox 59">
            <a:extLst>
              <a:ext uri="{FF2B5EF4-FFF2-40B4-BE49-F238E27FC236}">
                <a16:creationId xmlns:a16="http://schemas.microsoft.com/office/drawing/2014/main" id="{609C2B5C-EE2D-4467-B8E9-00BF811B0DA9}"/>
              </a:ext>
            </a:extLst>
          </p:cNvPr>
          <p:cNvSpPr txBox="1"/>
          <p:nvPr/>
        </p:nvSpPr>
        <p:spPr>
          <a:xfrm>
            <a:off x="7521181" y="2395666"/>
            <a:ext cx="1439932" cy="200055"/>
          </a:xfrm>
          <a:prstGeom prst="rect">
            <a:avLst/>
          </a:prstGeom>
          <a:noFill/>
        </p:spPr>
        <p:txBody>
          <a:bodyPr wrap="square">
            <a:spAutoFit/>
          </a:bodyPr>
          <a:lstStyle/>
          <a:p>
            <a:r>
              <a:rPr lang="en-GB" sz="700" b="1" dirty="0"/>
              <a:t>NSAG Info provided by AMF</a:t>
            </a:r>
          </a:p>
        </p:txBody>
      </p:sp>
    </p:spTree>
    <p:extLst>
      <p:ext uri="{BB962C8B-B14F-4D97-AF65-F5344CB8AC3E}">
        <p14:creationId xmlns:p14="http://schemas.microsoft.com/office/powerpoint/2010/main" val="1896927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a:xfrm>
            <a:off x="226768" y="109699"/>
            <a:ext cx="8308800" cy="340654"/>
          </a:xfrm>
        </p:spPr>
        <p:txBody>
          <a:bodyPr/>
          <a:lstStyle/>
          <a:p>
            <a:r>
              <a:rPr lang="en-GB" dirty="0"/>
              <a:t>How does the UE operate ?</a:t>
            </a:r>
          </a:p>
        </p:txBody>
      </p:sp>
      <p:sp>
        <p:nvSpPr>
          <p:cNvPr id="5" name="TextBox 4">
            <a:extLst>
              <a:ext uri="{FF2B5EF4-FFF2-40B4-BE49-F238E27FC236}">
                <a16:creationId xmlns:a16="http://schemas.microsoft.com/office/drawing/2014/main" id="{34F85F94-5E74-4F58-8D40-940532AD86FC}"/>
              </a:ext>
            </a:extLst>
          </p:cNvPr>
          <p:cNvSpPr txBox="1"/>
          <p:nvPr/>
        </p:nvSpPr>
        <p:spPr>
          <a:xfrm>
            <a:off x="109171" y="1908659"/>
            <a:ext cx="732599" cy="230832"/>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APP n-1 </a:t>
            </a:r>
          </a:p>
        </p:txBody>
      </p:sp>
      <p:sp>
        <p:nvSpPr>
          <p:cNvPr id="6" name="TextBox 5">
            <a:extLst>
              <a:ext uri="{FF2B5EF4-FFF2-40B4-BE49-F238E27FC236}">
                <a16:creationId xmlns:a16="http://schemas.microsoft.com/office/drawing/2014/main" id="{77E362C1-1A3F-442A-9F21-3C947F733721}"/>
              </a:ext>
            </a:extLst>
          </p:cNvPr>
          <p:cNvSpPr txBox="1"/>
          <p:nvPr/>
        </p:nvSpPr>
        <p:spPr>
          <a:xfrm>
            <a:off x="109172" y="2275758"/>
            <a:ext cx="732600" cy="230832"/>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APP n </a:t>
            </a:r>
          </a:p>
        </p:txBody>
      </p:sp>
      <p:sp>
        <p:nvSpPr>
          <p:cNvPr id="7" name="TextBox 6">
            <a:extLst>
              <a:ext uri="{FF2B5EF4-FFF2-40B4-BE49-F238E27FC236}">
                <a16:creationId xmlns:a16="http://schemas.microsoft.com/office/drawing/2014/main" id="{24F5D588-C5F6-489C-8094-51137CB0B3E4}"/>
              </a:ext>
            </a:extLst>
          </p:cNvPr>
          <p:cNvSpPr txBox="1"/>
          <p:nvPr/>
        </p:nvSpPr>
        <p:spPr>
          <a:xfrm>
            <a:off x="114037" y="796600"/>
            <a:ext cx="732599" cy="230832"/>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APP 1 </a:t>
            </a:r>
          </a:p>
        </p:txBody>
      </p:sp>
      <p:sp>
        <p:nvSpPr>
          <p:cNvPr id="8" name="TextBox 7">
            <a:extLst>
              <a:ext uri="{FF2B5EF4-FFF2-40B4-BE49-F238E27FC236}">
                <a16:creationId xmlns:a16="http://schemas.microsoft.com/office/drawing/2014/main" id="{282A0ED4-0866-4CFE-88B2-7419704F483B}"/>
              </a:ext>
            </a:extLst>
          </p:cNvPr>
          <p:cNvSpPr txBox="1"/>
          <p:nvPr/>
        </p:nvSpPr>
        <p:spPr>
          <a:xfrm>
            <a:off x="114037" y="1163699"/>
            <a:ext cx="732600" cy="230832"/>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APP 2 </a:t>
            </a:r>
          </a:p>
        </p:txBody>
      </p:sp>
      <p:sp>
        <p:nvSpPr>
          <p:cNvPr id="9" name="TextBox 8">
            <a:extLst>
              <a:ext uri="{FF2B5EF4-FFF2-40B4-BE49-F238E27FC236}">
                <a16:creationId xmlns:a16="http://schemas.microsoft.com/office/drawing/2014/main" id="{DACBC886-5131-46AC-9F53-5396B93D6822}"/>
              </a:ext>
            </a:extLst>
          </p:cNvPr>
          <p:cNvSpPr txBox="1"/>
          <p:nvPr/>
        </p:nvSpPr>
        <p:spPr>
          <a:xfrm>
            <a:off x="1469091" y="698662"/>
            <a:ext cx="1182609"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Traffic Descriptor matching APP2 traffic </a:t>
            </a:r>
          </a:p>
        </p:txBody>
      </p:sp>
      <p:sp>
        <p:nvSpPr>
          <p:cNvPr id="10" name="TextBox 9">
            <a:extLst>
              <a:ext uri="{FF2B5EF4-FFF2-40B4-BE49-F238E27FC236}">
                <a16:creationId xmlns:a16="http://schemas.microsoft.com/office/drawing/2014/main" id="{6D8E74E8-FCB5-4521-8F59-695C7EA1F34F}"/>
              </a:ext>
            </a:extLst>
          </p:cNvPr>
          <p:cNvSpPr txBox="1"/>
          <p:nvPr/>
        </p:nvSpPr>
        <p:spPr>
          <a:xfrm>
            <a:off x="3214091" y="689662"/>
            <a:ext cx="1450415"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Route Selection Descriptor =</a:t>
            </a:r>
          </a:p>
          <a:p>
            <a:pPr algn="ctr"/>
            <a:r>
              <a:rPr lang="en-GB" sz="900" dirty="0"/>
              <a:t>(DNN y, H-S-NSSAI A)</a:t>
            </a:r>
          </a:p>
        </p:txBody>
      </p:sp>
      <p:graphicFrame>
        <p:nvGraphicFramePr>
          <p:cNvPr id="11" name="Table 17">
            <a:extLst>
              <a:ext uri="{FF2B5EF4-FFF2-40B4-BE49-F238E27FC236}">
                <a16:creationId xmlns:a16="http://schemas.microsoft.com/office/drawing/2014/main" id="{0C5BB619-D161-4317-A991-409F56386F71}"/>
              </a:ext>
            </a:extLst>
          </p:cNvPr>
          <p:cNvGraphicFramePr>
            <a:graphicFrameLocks noGrp="1"/>
          </p:cNvGraphicFramePr>
          <p:nvPr>
            <p:extLst>
              <p:ext uri="{D42A27DB-BD31-4B8C-83A1-F6EECF244321}">
                <p14:modId xmlns:p14="http://schemas.microsoft.com/office/powerpoint/2010/main" val="1161674915"/>
              </p:ext>
            </p:extLst>
          </p:nvPr>
        </p:nvGraphicFramePr>
        <p:xfrm>
          <a:off x="5936671" y="346530"/>
          <a:ext cx="3029428" cy="832508"/>
        </p:xfrm>
        <a:graphic>
          <a:graphicData uri="http://schemas.openxmlformats.org/drawingml/2006/table">
            <a:tbl>
              <a:tblPr firstRow="1" bandRow="1">
                <a:tableStyleId>{5C22544A-7EE6-4342-B048-85BDC9FD1C3A}</a:tableStyleId>
              </a:tblPr>
              <a:tblGrid>
                <a:gridCol w="1514714">
                  <a:extLst>
                    <a:ext uri="{9D8B030D-6E8A-4147-A177-3AD203B41FA5}">
                      <a16:colId xmlns:a16="http://schemas.microsoft.com/office/drawing/2014/main" val="1200821254"/>
                    </a:ext>
                  </a:extLst>
                </a:gridCol>
                <a:gridCol w="1514714">
                  <a:extLst>
                    <a:ext uri="{9D8B030D-6E8A-4147-A177-3AD203B41FA5}">
                      <a16:colId xmlns:a16="http://schemas.microsoft.com/office/drawing/2014/main" val="2186479686"/>
                    </a:ext>
                  </a:extLst>
                </a:gridCol>
              </a:tblGrid>
              <a:tr h="208127">
                <a:tc>
                  <a:txBody>
                    <a:bodyPr/>
                    <a:lstStyle/>
                    <a:p>
                      <a:pPr algn="ctr"/>
                      <a:r>
                        <a:rPr lang="en-GB" sz="800" dirty="0"/>
                        <a:t>VPLMN S-NSSAI</a:t>
                      </a:r>
                    </a:p>
                  </a:txBody>
                  <a:tcPr marL="68580" marR="68580" marT="34290" marB="34290">
                    <a:solidFill>
                      <a:schemeClr val="accent2"/>
                    </a:solidFill>
                  </a:tcPr>
                </a:tc>
                <a:tc>
                  <a:txBody>
                    <a:bodyPr/>
                    <a:lstStyle/>
                    <a:p>
                      <a:pPr algn="ctr"/>
                      <a:r>
                        <a:rPr lang="en-GB" sz="800" dirty="0"/>
                        <a:t>HPLMN S-NSSAI</a:t>
                      </a:r>
                    </a:p>
                  </a:txBody>
                  <a:tcPr marL="68580" marR="68580" marT="34290" marB="34290">
                    <a:solidFill>
                      <a:srgbClr val="00B0F0"/>
                    </a:solidFill>
                  </a:tcPr>
                </a:tc>
                <a:extLst>
                  <a:ext uri="{0D108BD9-81ED-4DB2-BD59-A6C34878D82A}">
                    <a16:rowId xmlns:a16="http://schemas.microsoft.com/office/drawing/2014/main" val="802717293"/>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V-S-NSSAI 1</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A</a:t>
                      </a:r>
                    </a:p>
                  </a:txBody>
                  <a:tcPr marL="68580" marR="68580" marT="34290" marB="34290"/>
                </a:tc>
                <a:extLst>
                  <a:ext uri="{0D108BD9-81ED-4DB2-BD59-A6C34878D82A}">
                    <a16:rowId xmlns:a16="http://schemas.microsoft.com/office/drawing/2014/main" val="1472306216"/>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 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B</a:t>
                      </a:r>
                    </a:p>
                  </a:txBody>
                  <a:tcPr marL="68580" marR="68580" marT="34290" marB="34290"/>
                </a:tc>
                <a:extLst>
                  <a:ext uri="{0D108BD9-81ED-4DB2-BD59-A6C34878D82A}">
                    <a16:rowId xmlns:a16="http://schemas.microsoft.com/office/drawing/2014/main" val="671705865"/>
                  </a:ext>
                </a:extLst>
              </a:tr>
              <a:tr h="20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V - 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C</a:t>
                      </a:r>
                    </a:p>
                  </a:txBody>
                  <a:tcPr marL="68580" marR="68580" marT="34290" marB="34290"/>
                </a:tc>
                <a:extLst>
                  <a:ext uri="{0D108BD9-81ED-4DB2-BD59-A6C34878D82A}">
                    <a16:rowId xmlns:a16="http://schemas.microsoft.com/office/drawing/2014/main" val="4101700514"/>
                  </a:ext>
                </a:extLst>
              </a:tr>
            </a:tbl>
          </a:graphicData>
        </a:graphic>
      </p:graphicFrame>
      <p:sp>
        <p:nvSpPr>
          <p:cNvPr id="12" name="TextBox 11">
            <a:extLst>
              <a:ext uri="{FF2B5EF4-FFF2-40B4-BE49-F238E27FC236}">
                <a16:creationId xmlns:a16="http://schemas.microsoft.com/office/drawing/2014/main" id="{8566F378-5CE9-460D-AF62-7F59AC256573}"/>
              </a:ext>
            </a:extLst>
          </p:cNvPr>
          <p:cNvSpPr txBox="1"/>
          <p:nvPr/>
        </p:nvSpPr>
        <p:spPr>
          <a:xfrm>
            <a:off x="5877088" y="70358"/>
            <a:ext cx="3475631" cy="300082"/>
          </a:xfrm>
          <a:prstGeom prst="rect">
            <a:avLst/>
          </a:prstGeom>
          <a:noFill/>
        </p:spPr>
        <p:txBody>
          <a:bodyPr wrap="none" rtlCol="0">
            <a:spAutoFit/>
          </a:bodyPr>
          <a:lstStyle/>
          <a:p>
            <a:r>
              <a:rPr lang="en-GB" sz="1350" b="1" dirty="0"/>
              <a:t>Configured NSSAI  including mapping info</a:t>
            </a:r>
          </a:p>
        </p:txBody>
      </p:sp>
      <p:graphicFrame>
        <p:nvGraphicFramePr>
          <p:cNvPr id="13" name="Table 17">
            <a:extLst>
              <a:ext uri="{FF2B5EF4-FFF2-40B4-BE49-F238E27FC236}">
                <a16:creationId xmlns:a16="http://schemas.microsoft.com/office/drawing/2014/main" id="{8A94E977-95B0-40AD-9E66-89721FB77D5A}"/>
              </a:ext>
            </a:extLst>
          </p:cNvPr>
          <p:cNvGraphicFramePr>
            <a:graphicFrameLocks noGrp="1"/>
          </p:cNvGraphicFramePr>
          <p:nvPr>
            <p:extLst>
              <p:ext uri="{D42A27DB-BD31-4B8C-83A1-F6EECF244321}">
                <p14:modId xmlns:p14="http://schemas.microsoft.com/office/powerpoint/2010/main" val="1595598299"/>
              </p:ext>
            </p:extLst>
          </p:nvPr>
        </p:nvGraphicFramePr>
        <p:xfrm>
          <a:off x="7510938" y="1458203"/>
          <a:ext cx="1430195" cy="809796"/>
        </p:xfrm>
        <a:graphic>
          <a:graphicData uri="http://schemas.openxmlformats.org/drawingml/2006/table">
            <a:tbl>
              <a:tblPr firstRow="1" bandRow="1">
                <a:tableStyleId>{5C22544A-7EE6-4342-B048-85BDC9FD1C3A}</a:tableStyleId>
              </a:tblPr>
              <a:tblGrid>
                <a:gridCol w="919606">
                  <a:extLst>
                    <a:ext uri="{9D8B030D-6E8A-4147-A177-3AD203B41FA5}">
                      <a16:colId xmlns:a16="http://schemas.microsoft.com/office/drawing/2014/main" val="1200821254"/>
                    </a:ext>
                  </a:extLst>
                </a:gridCol>
                <a:gridCol w="510589">
                  <a:extLst>
                    <a:ext uri="{9D8B030D-6E8A-4147-A177-3AD203B41FA5}">
                      <a16:colId xmlns:a16="http://schemas.microsoft.com/office/drawing/2014/main" val="2186479686"/>
                    </a:ext>
                  </a:extLst>
                </a:gridCol>
              </a:tblGrid>
              <a:tr h="202449">
                <a:tc>
                  <a:txBody>
                    <a:bodyPr/>
                    <a:lstStyle/>
                    <a:p>
                      <a:pPr algn="ctr"/>
                      <a:r>
                        <a:rPr lang="en-GB" sz="800" dirty="0"/>
                        <a:t>HPLMN S-NSSAI</a:t>
                      </a:r>
                    </a:p>
                  </a:txBody>
                  <a:tcPr marL="68580" marR="68580" marT="34290" marB="34290">
                    <a:solidFill>
                      <a:srgbClr val="00B0F0"/>
                    </a:solidFill>
                  </a:tcPr>
                </a:tc>
                <a:tc>
                  <a:txBody>
                    <a:bodyPr/>
                    <a:lstStyle/>
                    <a:p>
                      <a:pPr algn="ctr"/>
                      <a:r>
                        <a:rPr lang="en-GB" sz="800" dirty="0"/>
                        <a:t>Priority</a:t>
                      </a:r>
                    </a:p>
                  </a:txBody>
                  <a:tcPr marL="68580" marR="68580" marT="34290" marB="34290">
                    <a:solidFill>
                      <a:srgbClr val="00B0F0"/>
                    </a:solidFill>
                  </a:tcPr>
                </a:tc>
                <a:extLst>
                  <a:ext uri="{0D108BD9-81ED-4DB2-BD59-A6C34878D82A}">
                    <a16:rowId xmlns:a16="http://schemas.microsoft.com/office/drawing/2014/main" val="802717293"/>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A</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B</a:t>
                      </a:r>
                    </a:p>
                  </a:txBody>
                  <a:tcPr marL="68580" marR="68580" marT="34290" marB="34290"/>
                </a:tc>
                <a:tc>
                  <a:txBody>
                    <a:bodyPr/>
                    <a:lstStyle/>
                    <a:p>
                      <a:pPr algn="ctr"/>
                      <a:r>
                        <a:rPr lang="en-GB" sz="800" dirty="0"/>
                        <a:t>1</a:t>
                      </a:r>
                    </a:p>
                  </a:txBody>
                  <a:tcPr marL="68580" marR="68580" marT="34290" marB="34290"/>
                </a:tc>
                <a:extLst>
                  <a:ext uri="{0D108BD9-81ED-4DB2-BD59-A6C34878D82A}">
                    <a16:rowId xmlns:a16="http://schemas.microsoft.com/office/drawing/2014/main" val="671705865"/>
                  </a:ext>
                </a:extLst>
              </a:tr>
              <a:tr h="2024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 - S-NSSAI C</a:t>
                      </a:r>
                    </a:p>
                  </a:txBody>
                  <a:tcPr marL="68580" marR="68580" marT="34290" marB="34290"/>
                </a:tc>
                <a:tc>
                  <a:txBody>
                    <a:bodyPr/>
                    <a:lstStyle/>
                    <a:p>
                      <a:pPr algn="ctr"/>
                      <a:r>
                        <a:rPr lang="en-GB" sz="800" dirty="0"/>
                        <a:t>3</a:t>
                      </a:r>
                    </a:p>
                  </a:txBody>
                  <a:tcPr marL="68580" marR="68580" marT="34290" marB="34290"/>
                </a:tc>
                <a:extLst>
                  <a:ext uri="{0D108BD9-81ED-4DB2-BD59-A6C34878D82A}">
                    <a16:rowId xmlns:a16="http://schemas.microsoft.com/office/drawing/2014/main" val="4101700514"/>
                  </a:ext>
                </a:extLst>
              </a:tr>
            </a:tbl>
          </a:graphicData>
        </a:graphic>
      </p:graphicFrame>
      <p:sp>
        <p:nvSpPr>
          <p:cNvPr id="14" name="TextBox 13">
            <a:extLst>
              <a:ext uri="{FF2B5EF4-FFF2-40B4-BE49-F238E27FC236}">
                <a16:creationId xmlns:a16="http://schemas.microsoft.com/office/drawing/2014/main" id="{50DD0235-9B12-4125-BAD0-D15F06C086D9}"/>
              </a:ext>
            </a:extLst>
          </p:cNvPr>
          <p:cNvSpPr txBox="1"/>
          <p:nvPr/>
        </p:nvSpPr>
        <p:spPr>
          <a:xfrm>
            <a:off x="7496288" y="1256046"/>
            <a:ext cx="1509430" cy="215444"/>
          </a:xfrm>
          <a:prstGeom prst="rect">
            <a:avLst/>
          </a:prstGeom>
          <a:noFill/>
        </p:spPr>
        <p:txBody>
          <a:bodyPr wrap="square">
            <a:spAutoFit/>
          </a:bodyPr>
          <a:lstStyle/>
          <a:p>
            <a:r>
              <a:rPr lang="en-GB" sz="800" b="1" dirty="0"/>
              <a:t>Subscribed S-NSSAI priority</a:t>
            </a:r>
          </a:p>
        </p:txBody>
      </p:sp>
      <p:graphicFrame>
        <p:nvGraphicFramePr>
          <p:cNvPr id="15" name="Table 17">
            <a:extLst>
              <a:ext uri="{FF2B5EF4-FFF2-40B4-BE49-F238E27FC236}">
                <a16:creationId xmlns:a16="http://schemas.microsoft.com/office/drawing/2014/main" id="{73258743-63D3-4FA7-959A-DC3B5C810D2A}"/>
              </a:ext>
            </a:extLst>
          </p:cNvPr>
          <p:cNvGraphicFramePr>
            <a:graphicFrameLocks noGrp="1"/>
          </p:cNvGraphicFramePr>
          <p:nvPr/>
        </p:nvGraphicFramePr>
        <p:xfrm>
          <a:off x="5361708" y="1444591"/>
          <a:ext cx="2100186" cy="1127160"/>
        </p:xfrm>
        <a:graphic>
          <a:graphicData uri="http://schemas.openxmlformats.org/drawingml/2006/table">
            <a:tbl>
              <a:tblPr firstRow="1" bandRow="1">
                <a:tableStyleId>{5C22544A-7EE6-4342-B048-85BDC9FD1C3A}</a:tableStyleId>
              </a:tblPr>
              <a:tblGrid>
                <a:gridCol w="1050093">
                  <a:extLst>
                    <a:ext uri="{9D8B030D-6E8A-4147-A177-3AD203B41FA5}">
                      <a16:colId xmlns:a16="http://schemas.microsoft.com/office/drawing/2014/main" val="1200821254"/>
                    </a:ext>
                  </a:extLst>
                </a:gridCol>
                <a:gridCol w="1050093">
                  <a:extLst>
                    <a:ext uri="{9D8B030D-6E8A-4147-A177-3AD203B41FA5}">
                      <a16:colId xmlns:a16="http://schemas.microsoft.com/office/drawing/2014/main" val="2186479686"/>
                    </a:ext>
                  </a:extLst>
                </a:gridCol>
              </a:tblGrid>
              <a:tr h="225432">
                <a:tc>
                  <a:txBody>
                    <a:bodyPr/>
                    <a:lstStyle/>
                    <a:p>
                      <a:pPr algn="ctr"/>
                      <a:r>
                        <a:rPr lang="en-GB" sz="800" dirty="0"/>
                        <a:t>NSAG</a:t>
                      </a:r>
                    </a:p>
                  </a:txBody>
                  <a:tcPr marL="68580" marR="68580" marT="34290" marB="34290">
                    <a:solidFill>
                      <a:schemeClr val="accent2"/>
                    </a:solidFill>
                  </a:tcPr>
                </a:tc>
                <a:tc>
                  <a:txBody>
                    <a:bodyPr/>
                    <a:lstStyle/>
                    <a:p>
                      <a:pPr algn="ctr"/>
                      <a:r>
                        <a:rPr lang="en-GB" sz="800" dirty="0"/>
                        <a:t>VPLMN S-NSSAI</a:t>
                      </a:r>
                    </a:p>
                  </a:txBody>
                  <a:tcPr marL="68580" marR="68580" marT="34290" marB="34290">
                    <a:solidFill>
                      <a:schemeClr val="accent2"/>
                    </a:solidFill>
                  </a:tcPr>
                </a:tc>
                <a:extLst>
                  <a:ext uri="{0D108BD9-81ED-4DB2-BD59-A6C34878D82A}">
                    <a16:rowId xmlns:a16="http://schemas.microsoft.com/office/drawing/2014/main" val="802717293"/>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V-S-NSSAI 1</a:t>
                      </a:r>
                    </a:p>
                  </a:txBody>
                  <a:tcPr marL="68580" marR="68580" marT="34290" marB="34290"/>
                </a:tc>
                <a:extLst>
                  <a:ext uri="{0D108BD9-81ED-4DB2-BD59-A6C34878D82A}">
                    <a16:rowId xmlns:a16="http://schemas.microsoft.com/office/drawing/2014/main" val="1472306216"/>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V-S-NSSAI 2</a:t>
                      </a:r>
                    </a:p>
                  </a:txBody>
                  <a:tcPr marL="68580" marR="68580" marT="34290" marB="34290"/>
                </a:tc>
                <a:extLst>
                  <a:ext uri="{0D108BD9-81ED-4DB2-BD59-A6C34878D82A}">
                    <a16:rowId xmlns:a16="http://schemas.microsoft.com/office/drawing/2014/main" val="671705865"/>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7 (RACH)</a:t>
                      </a:r>
                    </a:p>
                  </a:txBody>
                  <a:tcPr marL="68580" marR="68580" marT="34290" marB="34290"/>
                </a:tc>
                <a:tc>
                  <a:txBody>
                    <a:bodyPr/>
                    <a:lstStyle/>
                    <a:p>
                      <a:pPr algn="ctr"/>
                      <a:r>
                        <a:rPr lang="en-GB" sz="800" dirty="0"/>
                        <a:t>V-S-NSSAI-1</a:t>
                      </a:r>
                    </a:p>
                  </a:txBody>
                  <a:tcPr marL="68580" marR="68580" marT="34290" marB="34290"/>
                </a:tc>
                <a:extLst>
                  <a:ext uri="{0D108BD9-81ED-4DB2-BD59-A6C34878D82A}">
                    <a16:rowId xmlns:a16="http://schemas.microsoft.com/office/drawing/2014/main" val="1637875679"/>
                  </a:ext>
                </a:extLst>
              </a:tr>
              <a:tr h="2254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NSAG-34 (RACH)</a:t>
                      </a:r>
                    </a:p>
                  </a:txBody>
                  <a:tcPr marL="68580" marR="68580" marT="34290" marB="34290"/>
                </a:tc>
                <a:tc>
                  <a:txBody>
                    <a:bodyPr/>
                    <a:lstStyle/>
                    <a:p>
                      <a:pPr algn="ctr"/>
                      <a:r>
                        <a:rPr lang="en-GB" sz="800" dirty="0"/>
                        <a:t>V-S-NSSAI 2</a:t>
                      </a:r>
                    </a:p>
                  </a:txBody>
                  <a:tcPr marL="68580" marR="68580" marT="34290" marB="34290"/>
                </a:tc>
                <a:extLst>
                  <a:ext uri="{0D108BD9-81ED-4DB2-BD59-A6C34878D82A}">
                    <a16:rowId xmlns:a16="http://schemas.microsoft.com/office/drawing/2014/main" val="369093873"/>
                  </a:ext>
                </a:extLst>
              </a:tr>
            </a:tbl>
          </a:graphicData>
        </a:graphic>
      </p:graphicFrame>
      <p:sp>
        <p:nvSpPr>
          <p:cNvPr id="16" name="TextBox 15">
            <a:extLst>
              <a:ext uri="{FF2B5EF4-FFF2-40B4-BE49-F238E27FC236}">
                <a16:creationId xmlns:a16="http://schemas.microsoft.com/office/drawing/2014/main" id="{8AD7F799-BBAA-4E83-8BF6-9DEC24BA43FE}"/>
              </a:ext>
            </a:extLst>
          </p:cNvPr>
          <p:cNvSpPr txBox="1"/>
          <p:nvPr/>
        </p:nvSpPr>
        <p:spPr>
          <a:xfrm>
            <a:off x="6107274" y="1243661"/>
            <a:ext cx="726857" cy="230832"/>
          </a:xfrm>
          <a:prstGeom prst="rect">
            <a:avLst/>
          </a:prstGeom>
          <a:noFill/>
        </p:spPr>
        <p:txBody>
          <a:bodyPr wrap="square">
            <a:spAutoFit/>
          </a:bodyPr>
          <a:lstStyle/>
          <a:p>
            <a:r>
              <a:rPr lang="en-GB" sz="900" b="1" dirty="0"/>
              <a:t>NSAGs</a:t>
            </a:r>
          </a:p>
        </p:txBody>
      </p:sp>
      <p:sp>
        <p:nvSpPr>
          <p:cNvPr id="17" name="TextBox 16">
            <a:extLst>
              <a:ext uri="{FF2B5EF4-FFF2-40B4-BE49-F238E27FC236}">
                <a16:creationId xmlns:a16="http://schemas.microsoft.com/office/drawing/2014/main" id="{FD599A74-E713-446F-984D-2FF0AF5F4007}"/>
              </a:ext>
            </a:extLst>
          </p:cNvPr>
          <p:cNvSpPr txBox="1"/>
          <p:nvPr/>
        </p:nvSpPr>
        <p:spPr>
          <a:xfrm>
            <a:off x="1481721" y="2114175"/>
            <a:ext cx="1182609"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Traffic Descriptor matching APP n traffic </a:t>
            </a:r>
          </a:p>
        </p:txBody>
      </p:sp>
      <p:sp>
        <p:nvSpPr>
          <p:cNvPr id="18" name="TextBox 17">
            <a:extLst>
              <a:ext uri="{FF2B5EF4-FFF2-40B4-BE49-F238E27FC236}">
                <a16:creationId xmlns:a16="http://schemas.microsoft.com/office/drawing/2014/main" id="{6B439BA8-83A1-4968-9FFD-B1A4B8876548}"/>
              </a:ext>
            </a:extLst>
          </p:cNvPr>
          <p:cNvSpPr txBox="1"/>
          <p:nvPr/>
        </p:nvSpPr>
        <p:spPr>
          <a:xfrm>
            <a:off x="3262541" y="2118245"/>
            <a:ext cx="1390518"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Route Selection Descriptor =</a:t>
            </a:r>
          </a:p>
          <a:p>
            <a:pPr algn="ctr"/>
            <a:r>
              <a:rPr lang="en-GB" sz="900" dirty="0"/>
              <a:t>(DNN w, H-S-NSSAI C)</a:t>
            </a:r>
          </a:p>
        </p:txBody>
      </p:sp>
      <p:cxnSp>
        <p:nvCxnSpPr>
          <p:cNvPr id="19" name="Straight Arrow Connector 18">
            <a:extLst>
              <a:ext uri="{FF2B5EF4-FFF2-40B4-BE49-F238E27FC236}">
                <a16:creationId xmlns:a16="http://schemas.microsoft.com/office/drawing/2014/main" id="{ADA47B95-031F-468C-9F6D-235ECE5EA708}"/>
              </a:ext>
            </a:extLst>
          </p:cNvPr>
          <p:cNvCxnSpPr>
            <a:stCxn id="8" idx="3"/>
            <a:endCxn id="9" idx="1"/>
          </p:cNvCxnSpPr>
          <p:nvPr/>
        </p:nvCxnSpPr>
        <p:spPr>
          <a:xfrm flipV="1">
            <a:off x="846637" y="952578"/>
            <a:ext cx="622454" cy="3265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C3F494B-8ADF-449E-B515-70A02B0593CA}"/>
              </a:ext>
            </a:extLst>
          </p:cNvPr>
          <p:cNvCxnSpPr>
            <a:cxnSpLocks/>
            <a:stCxn id="9" idx="3"/>
            <a:endCxn id="10" idx="1"/>
          </p:cNvCxnSpPr>
          <p:nvPr/>
        </p:nvCxnSpPr>
        <p:spPr>
          <a:xfrm flipV="1">
            <a:off x="2651700" y="943578"/>
            <a:ext cx="562391" cy="9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D71306-C6F8-4BEF-A4D2-F79FA21244A0}"/>
              </a:ext>
            </a:extLst>
          </p:cNvPr>
          <p:cNvCxnSpPr>
            <a:cxnSpLocks/>
            <a:stCxn id="10" idx="3"/>
          </p:cNvCxnSpPr>
          <p:nvPr/>
        </p:nvCxnSpPr>
        <p:spPr>
          <a:xfrm flipV="1">
            <a:off x="4664506" y="588957"/>
            <a:ext cx="1295527" cy="3546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63CB559-2F73-4553-ADBE-5E19AEE6E04C}"/>
              </a:ext>
            </a:extLst>
          </p:cNvPr>
          <p:cNvCxnSpPr>
            <a:stCxn id="6" idx="3"/>
            <a:endCxn id="17" idx="1"/>
          </p:cNvCxnSpPr>
          <p:nvPr/>
        </p:nvCxnSpPr>
        <p:spPr>
          <a:xfrm flipV="1">
            <a:off x="841772" y="2368091"/>
            <a:ext cx="639949" cy="23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94368DD-F697-4C09-B6A9-A6471C9E557C}"/>
              </a:ext>
            </a:extLst>
          </p:cNvPr>
          <p:cNvCxnSpPr>
            <a:cxnSpLocks/>
            <a:stCxn id="17" idx="3"/>
            <a:endCxn id="18" idx="1"/>
          </p:cNvCxnSpPr>
          <p:nvPr/>
        </p:nvCxnSpPr>
        <p:spPr>
          <a:xfrm>
            <a:off x="2664330" y="2368091"/>
            <a:ext cx="598211" cy="40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F5B25DA-1B32-405D-8107-A0CC1810FAF8}"/>
              </a:ext>
            </a:extLst>
          </p:cNvPr>
          <p:cNvCxnSpPr>
            <a:cxnSpLocks/>
            <a:stCxn id="18" idx="3"/>
          </p:cNvCxnSpPr>
          <p:nvPr/>
        </p:nvCxnSpPr>
        <p:spPr>
          <a:xfrm flipV="1">
            <a:off x="4653059" y="1127366"/>
            <a:ext cx="1315349" cy="1244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5" name="Table 17">
            <a:extLst>
              <a:ext uri="{FF2B5EF4-FFF2-40B4-BE49-F238E27FC236}">
                <a16:creationId xmlns:a16="http://schemas.microsoft.com/office/drawing/2014/main" id="{0183A7DA-78E6-43CE-8808-58CA7860285B}"/>
              </a:ext>
            </a:extLst>
          </p:cNvPr>
          <p:cNvGraphicFramePr>
            <a:graphicFrameLocks noGrp="1"/>
          </p:cNvGraphicFramePr>
          <p:nvPr>
            <p:extLst>
              <p:ext uri="{D42A27DB-BD31-4B8C-83A1-F6EECF244321}">
                <p14:modId xmlns:p14="http://schemas.microsoft.com/office/powerpoint/2010/main" val="4151068990"/>
              </p:ext>
            </p:extLst>
          </p:nvPr>
        </p:nvGraphicFramePr>
        <p:xfrm>
          <a:off x="325914" y="3262234"/>
          <a:ext cx="5642494" cy="1554566"/>
        </p:xfrm>
        <a:graphic>
          <a:graphicData uri="http://schemas.openxmlformats.org/drawingml/2006/table">
            <a:tbl>
              <a:tblPr firstRow="1" bandRow="1">
                <a:tableStyleId>{5C22544A-7EE6-4342-B048-85BDC9FD1C3A}</a:tableStyleId>
              </a:tblPr>
              <a:tblGrid>
                <a:gridCol w="636098">
                  <a:extLst>
                    <a:ext uri="{9D8B030D-6E8A-4147-A177-3AD203B41FA5}">
                      <a16:colId xmlns:a16="http://schemas.microsoft.com/office/drawing/2014/main" val="1200821254"/>
                    </a:ext>
                  </a:extLst>
                </a:gridCol>
                <a:gridCol w="1105327">
                  <a:extLst>
                    <a:ext uri="{9D8B030D-6E8A-4147-A177-3AD203B41FA5}">
                      <a16:colId xmlns:a16="http://schemas.microsoft.com/office/drawing/2014/main" val="2186479686"/>
                    </a:ext>
                  </a:extLst>
                </a:gridCol>
                <a:gridCol w="936041">
                  <a:extLst>
                    <a:ext uri="{9D8B030D-6E8A-4147-A177-3AD203B41FA5}">
                      <a16:colId xmlns:a16="http://schemas.microsoft.com/office/drawing/2014/main" val="2756840703"/>
                    </a:ext>
                  </a:extLst>
                </a:gridCol>
                <a:gridCol w="1978569">
                  <a:extLst>
                    <a:ext uri="{9D8B030D-6E8A-4147-A177-3AD203B41FA5}">
                      <a16:colId xmlns:a16="http://schemas.microsoft.com/office/drawing/2014/main" val="3555510070"/>
                    </a:ext>
                  </a:extLst>
                </a:gridCol>
                <a:gridCol w="986459">
                  <a:extLst>
                    <a:ext uri="{9D8B030D-6E8A-4147-A177-3AD203B41FA5}">
                      <a16:colId xmlns:a16="http://schemas.microsoft.com/office/drawing/2014/main" val="3226489902"/>
                    </a:ext>
                  </a:extLst>
                </a:gridCol>
              </a:tblGrid>
              <a:tr h="316316">
                <a:tc>
                  <a:txBody>
                    <a:bodyPr/>
                    <a:lstStyle/>
                    <a:p>
                      <a:pPr algn="ctr"/>
                      <a:r>
                        <a:rPr lang="en-GB" sz="800" dirty="0"/>
                        <a:t>NSAGs</a:t>
                      </a:r>
                    </a:p>
                  </a:txBody>
                  <a:tcPr marL="68580" marR="68580" marT="34290" marB="34290">
                    <a:solidFill>
                      <a:schemeClr val="accent2"/>
                    </a:solidFill>
                  </a:tcPr>
                </a:tc>
                <a:tc>
                  <a:txBody>
                    <a:bodyPr/>
                    <a:lstStyle/>
                    <a:p>
                      <a:pPr algn="ctr"/>
                      <a:r>
                        <a:rPr lang="en-GB" sz="800" dirty="0"/>
                        <a:t>VPLMN</a:t>
                      </a:r>
                    </a:p>
                    <a:p>
                      <a:pPr algn="ctr"/>
                      <a:r>
                        <a:rPr lang="en-GB" sz="800" dirty="0"/>
                        <a:t> S-NSSAI</a:t>
                      </a:r>
                    </a:p>
                  </a:txBody>
                  <a:tcPr marL="68580" marR="68580" marT="34290" marB="34290">
                    <a:solidFill>
                      <a:schemeClr val="accent2"/>
                    </a:solidFill>
                  </a:tcPr>
                </a:tc>
                <a:tc>
                  <a:txBody>
                    <a:bodyPr/>
                    <a:lstStyle/>
                    <a:p>
                      <a:pPr algn="ctr"/>
                      <a:r>
                        <a:rPr lang="en-GB" sz="800" dirty="0"/>
                        <a:t>H-PLMN </a:t>
                      </a:r>
                    </a:p>
                    <a:p>
                      <a:pPr algn="ctr"/>
                      <a:r>
                        <a:rPr lang="en-GB" sz="800" dirty="0"/>
                        <a:t>S-NSSAI</a:t>
                      </a:r>
                    </a:p>
                  </a:txBody>
                  <a:tcPr marL="68580" marR="68580" marT="34290" marB="34290">
                    <a:solidFill>
                      <a:srgbClr val="00B0F0"/>
                    </a:solidFill>
                  </a:tcPr>
                </a:tc>
                <a:tc>
                  <a:txBody>
                    <a:bodyPr/>
                    <a:lstStyle/>
                    <a:p>
                      <a:pPr algn="ctr"/>
                      <a:r>
                        <a:rPr lang="en-GB" sz="800" dirty="0"/>
                        <a:t>Subscribed  S-NSSAI Priority  (always associated with HPLMN S-NSSAI)</a:t>
                      </a:r>
                    </a:p>
                  </a:txBody>
                  <a:tcPr marL="68580" marR="68580" marT="34290" marB="34290">
                    <a:solidFill>
                      <a:srgbClr val="00B0F0"/>
                    </a:solidFill>
                  </a:tcPr>
                </a:tc>
                <a:tc>
                  <a:txBody>
                    <a:bodyPr/>
                    <a:lstStyle/>
                    <a:p>
                      <a:pPr algn="ctr"/>
                      <a:r>
                        <a:rPr lang="en-GB" sz="800" dirty="0"/>
                        <a:t>  calculated NSAG priority</a:t>
                      </a:r>
                    </a:p>
                  </a:txBody>
                  <a:tcPr marL="68580" marR="68580" marT="34290" marB="34290">
                    <a:solidFill>
                      <a:schemeClr val="accent2"/>
                    </a:solidFill>
                  </a:tcPr>
                </a:tc>
                <a:extLst>
                  <a:ext uri="{0D108BD9-81ED-4DB2-BD59-A6C34878D82A}">
                    <a16:rowId xmlns:a16="http://schemas.microsoft.com/office/drawing/2014/main" val="802717293"/>
                  </a:ext>
                </a:extLst>
              </a:tr>
              <a:tr h="2781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V-S-NSSAI 1</a:t>
                      </a:r>
                    </a:p>
                  </a:txBody>
                  <a:tcPr marL="68580" marR="68580" marT="34290" marB="34290"/>
                </a:tc>
                <a:tc>
                  <a:txBody>
                    <a:bodyPr/>
                    <a:lstStyle/>
                    <a:p>
                      <a:pPr algn="ctr"/>
                      <a:r>
                        <a:rPr lang="en-GB" sz="800" dirty="0"/>
                        <a:t>H-S-NSSAI A</a:t>
                      </a:r>
                    </a:p>
                  </a:txBody>
                  <a:tcPr marL="68580" marR="68580" marT="34290" marB="34290"/>
                </a:tc>
                <a:tc>
                  <a:txBody>
                    <a:bodyPr/>
                    <a:lstStyle/>
                    <a:p>
                      <a:pPr algn="ctr"/>
                      <a:r>
                        <a:rPr lang="en-GB" sz="800" dirty="0"/>
                        <a:t>2</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C,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B</a:t>
                      </a:r>
                    </a:p>
                  </a:txBody>
                  <a:tcPr marL="68580" marR="68580" marT="34290" marB="34290"/>
                </a:tc>
                <a:tc>
                  <a:txBody>
                    <a:bodyPr/>
                    <a:lstStyle/>
                    <a:p>
                      <a:pPr algn="ctr"/>
                      <a:r>
                        <a:rPr lang="en-GB" sz="800" dirty="0"/>
                        <a:t>3,</a:t>
                      </a:r>
                    </a:p>
                    <a:p>
                      <a:pPr algn="ctr"/>
                      <a:r>
                        <a:rPr lang="en-GB" sz="800" dirty="0"/>
                        <a:t>1</a:t>
                      </a:r>
                    </a:p>
                  </a:txBody>
                  <a:tcPr marL="68580" marR="68580" marT="34290" marB="34290"/>
                </a:tc>
                <a:tc>
                  <a:txBody>
                    <a:bodyPr/>
                    <a:lstStyle/>
                    <a:p>
                      <a:pPr algn="ctr"/>
                      <a:r>
                        <a:rPr lang="en-GB" sz="800" dirty="0"/>
                        <a:t>1</a:t>
                      </a:r>
                    </a:p>
                  </a:txBody>
                  <a:tcPr marL="68580" marR="68580" marT="34290" marB="34290"/>
                </a:tc>
                <a:extLst>
                  <a:ext uri="{0D108BD9-81ED-4DB2-BD59-A6C34878D82A}">
                    <a16:rowId xmlns:a16="http://schemas.microsoft.com/office/drawing/2014/main" val="671705865"/>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7 (RACH)</a:t>
                      </a:r>
                    </a:p>
                  </a:txBody>
                  <a:tcPr marL="68580" marR="68580" marT="34290" marB="34290"/>
                </a:tc>
                <a:tc>
                  <a:txBody>
                    <a:bodyPr/>
                    <a:lstStyle/>
                    <a:p>
                      <a:pPr algn="ctr"/>
                      <a:r>
                        <a:rPr lang="en-GB" sz="800" dirty="0"/>
                        <a:t>V-S-NSSAI 1</a:t>
                      </a:r>
                    </a:p>
                  </a:txBody>
                  <a:tcPr marL="68580" marR="68580" marT="34290" marB="34290"/>
                </a:tc>
                <a:tc>
                  <a:txBody>
                    <a:bodyPr/>
                    <a:lstStyle/>
                    <a:p>
                      <a:pPr algn="ctr"/>
                      <a:r>
                        <a:rPr lang="en-GB" sz="800" dirty="0"/>
                        <a:t>H-S-NSSAI A</a:t>
                      </a:r>
                    </a:p>
                  </a:txBody>
                  <a:tcPr marL="68580" marR="68580" marT="34290" marB="34290"/>
                </a:tc>
                <a:tc>
                  <a:txBody>
                    <a:bodyPr/>
                    <a:lstStyle/>
                    <a:p>
                      <a:pPr algn="ctr"/>
                      <a:r>
                        <a:rPr lang="en-GB" sz="800" dirty="0"/>
                        <a:t>2</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079377587"/>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34 (RACH)</a:t>
                      </a:r>
                    </a:p>
                  </a:txBody>
                  <a:tcPr marL="68580" marR="68580" marT="34290" marB="34290"/>
                </a:tc>
                <a:tc>
                  <a:txBody>
                    <a:bodyPr/>
                    <a:lstStyle/>
                    <a:p>
                      <a:pPr algn="ctr"/>
                      <a:r>
                        <a:rPr lang="en-GB" sz="800" dirty="0"/>
                        <a:t>V-S-NSSAI 2</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C,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H-S-NSSAI B</a:t>
                      </a:r>
                    </a:p>
                  </a:txBody>
                  <a:tcPr marL="68580" marR="68580" marT="34290" marB="34290"/>
                </a:tc>
                <a:tc>
                  <a:txBody>
                    <a:bodyPr/>
                    <a:lstStyle/>
                    <a:p>
                      <a:pPr algn="ctr"/>
                      <a:r>
                        <a:rPr lang="en-GB" sz="800" dirty="0"/>
                        <a:t>3,</a:t>
                      </a:r>
                    </a:p>
                    <a:p>
                      <a:pPr algn="ctr"/>
                      <a:r>
                        <a:rPr lang="en-GB" sz="800" dirty="0"/>
                        <a:t>1</a:t>
                      </a:r>
                    </a:p>
                  </a:txBody>
                  <a:tcPr marL="68580" marR="68580" marT="34290" marB="34290"/>
                </a:tc>
                <a:tc>
                  <a:txBody>
                    <a:bodyPr/>
                    <a:lstStyle/>
                    <a:p>
                      <a:pPr algn="ctr"/>
                      <a:r>
                        <a:rPr lang="en-GB" sz="800" dirty="0"/>
                        <a:t>1</a:t>
                      </a:r>
                    </a:p>
                  </a:txBody>
                  <a:tcPr marL="68580" marR="68580" marT="34290" marB="34290"/>
                </a:tc>
                <a:extLst>
                  <a:ext uri="{0D108BD9-81ED-4DB2-BD59-A6C34878D82A}">
                    <a16:rowId xmlns:a16="http://schemas.microsoft.com/office/drawing/2014/main" val="412668078"/>
                  </a:ext>
                </a:extLst>
              </a:tr>
            </a:tbl>
          </a:graphicData>
        </a:graphic>
      </p:graphicFrame>
      <p:sp>
        <p:nvSpPr>
          <p:cNvPr id="26" name="TextBox 25">
            <a:extLst>
              <a:ext uri="{FF2B5EF4-FFF2-40B4-BE49-F238E27FC236}">
                <a16:creationId xmlns:a16="http://schemas.microsoft.com/office/drawing/2014/main" id="{E874BCEF-3D71-4999-9BCE-C02D5BF2A702}"/>
              </a:ext>
            </a:extLst>
          </p:cNvPr>
          <p:cNvSpPr txBox="1"/>
          <p:nvPr/>
        </p:nvSpPr>
        <p:spPr>
          <a:xfrm>
            <a:off x="381000" y="1456756"/>
            <a:ext cx="460770" cy="323165"/>
          </a:xfrm>
          <a:prstGeom prst="rect">
            <a:avLst/>
          </a:prstGeom>
          <a:noFill/>
        </p:spPr>
        <p:txBody>
          <a:bodyPr wrap="square" rtlCol="0">
            <a:spAutoFit/>
          </a:bodyPr>
          <a:lstStyle/>
          <a:p>
            <a:r>
              <a:rPr lang="en-GB" sz="500" b="1" dirty="0"/>
              <a:t>.</a:t>
            </a:r>
          </a:p>
          <a:p>
            <a:r>
              <a:rPr lang="en-GB" sz="500" b="1" dirty="0"/>
              <a:t>.</a:t>
            </a:r>
          </a:p>
          <a:p>
            <a:r>
              <a:rPr lang="en-GB" sz="500" b="1" dirty="0"/>
              <a:t>.</a:t>
            </a:r>
          </a:p>
        </p:txBody>
      </p:sp>
      <p:cxnSp>
        <p:nvCxnSpPr>
          <p:cNvPr id="27" name="Straight Arrow Connector 26">
            <a:extLst>
              <a:ext uri="{FF2B5EF4-FFF2-40B4-BE49-F238E27FC236}">
                <a16:creationId xmlns:a16="http://schemas.microsoft.com/office/drawing/2014/main" id="{B10009CA-6FCA-4812-8A7F-208B9280CEE5}"/>
              </a:ext>
            </a:extLst>
          </p:cNvPr>
          <p:cNvCxnSpPr>
            <a:cxnSpLocks/>
          </p:cNvCxnSpPr>
          <p:nvPr/>
        </p:nvCxnSpPr>
        <p:spPr>
          <a:xfrm>
            <a:off x="8873158" y="637255"/>
            <a:ext cx="0" cy="11222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3CA2D8B-B264-409A-B155-EE3BE9A18F85}"/>
              </a:ext>
            </a:extLst>
          </p:cNvPr>
          <p:cNvCxnSpPr>
            <a:cxnSpLocks/>
          </p:cNvCxnSpPr>
          <p:nvPr/>
        </p:nvCxnSpPr>
        <p:spPr>
          <a:xfrm>
            <a:off x="8590119" y="1089818"/>
            <a:ext cx="0" cy="10496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164CD220-DC5A-42FD-902A-C68F50990312}"/>
              </a:ext>
            </a:extLst>
          </p:cNvPr>
          <p:cNvCxnSpPr>
            <a:cxnSpLocks/>
          </p:cNvCxnSpPr>
          <p:nvPr/>
        </p:nvCxnSpPr>
        <p:spPr>
          <a:xfrm>
            <a:off x="7366422" y="676594"/>
            <a:ext cx="591" cy="1161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18211627-6E69-4CC7-B842-968DE4C1AF6B}"/>
              </a:ext>
            </a:extLst>
          </p:cNvPr>
          <p:cNvCxnSpPr>
            <a:cxnSpLocks/>
          </p:cNvCxnSpPr>
          <p:nvPr/>
        </p:nvCxnSpPr>
        <p:spPr>
          <a:xfrm>
            <a:off x="6602261" y="1163699"/>
            <a:ext cx="0" cy="8821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31" name="Table 17">
            <a:extLst>
              <a:ext uri="{FF2B5EF4-FFF2-40B4-BE49-F238E27FC236}">
                <a16:creationId xmlns:a16="http://schemas.microsoft.com/office/drawing/2014/main" id="{F1B5933B-113B-4B7D-AD56-79358AA8086C}"/>
              </a:ext>
            </a:extLst>
          </p:cNvPr>
          <p:cNvGraphicFramePr>
            <a:graphicFrameLocks noGrp="1"/>
          </p:cNvGraphicFramePr>
          <p:nvPr>
            <p:extLst>
              <p:ext uri="{D42A27DB-BD31-4B8C-83A1-F6EECF244321}">
                <p14:modId xmlns:p14="http://schemas.microsoft.com/office/powerpoint/2010/main" val="1248434842"/>
              </p:ext>
            </p:extLst>
          </p:nvPr>
        </p:nvGraphicFramePr>
        <p:xfrm>
          <a:off x="6361683" y="3455684"/>
          <a:ext cx="2298509" cy="704722"/>
        </p:xfrm>
        <a:graphic>
          <a:graphicData uri="http://schemas.openxmlformats.org/drawingml/2006/table">
            <a:tbl>
              <a:tblPr firstRow="1" bandRow="1">
                <a:tableStyleId>{5C22544A-7EE6-4342-B048-85BDC9FD1C3A}</a:tableStyleId>
              </a:tblPr>
              <a:tblGrid>
                <a:gridCol w="1732295">
                  <a:extLst>
                    <a:ext uri="{9D8B030D-6E8A-4147-A177-3AD203B41FA5}">
                      <a16:colId xmlns:a16="http://schemas.microsoft.com/office/drawing/2014/main" val="1200821254"/>
                    </a:ext>
                  </a:extLst>
                </a:gridCol>
                <a:gridCol w="566214">
                  <a:extLst>
                    <a:ext uri="{9D8B030D-6E8A-4147-A177-3AD203B41FA5}">
                      <a16:colId xmlns:a16="http://schemas.microsoft.com/office/drawing/2014/main" val="2186479686"/>
                    </a:ext>
                  </a:extLst>
                </a:gridCol>
              </a:tblGrid>
              <a:tr h="308610">
                <a:tc>
                  <a:txBody>
                    <a:bodyPr/>
                    <a:lstStyle/>
                    <a:p>
                      <a:pPr algn="ctr"/>
                      <a:r>
                        <a:rPr lang="en-GB" sz="800" dirty="0"/>
                        <a:t>NSAG for cell reselection</a:t>
                      </a:r>
                    </a:p>
                  </a:txBody>
                  <a:tcPr marL="68580" marR="68580" marT="34290" marB="34290">
                    <a:solidFill>
                      <a:schemeClr val="accent2"/>
                    </a:solidFill>
                  </a:tcPr>
                </a:tc>
                <a:tc>
                  <a:txBody>
                    <a:bodyPr/>
                    <a:lstStyle/>
                    <a:p>
                      <a:pPr algn="ctr"/>
                      <a:r>
                        <a:rPr lang="en-GB" sz="800" dirty="0"/>
                        <a:t>Priority</a:t>
                      </a:r>
                    </a:p>
                  </a:txBody>
                  <a:tcPr marL="68580" marR="68580" marT="34290" marB="34290">
                    <a:solidFill>
                      <a:srgbClr val="00B0F0"/>
                    </a:solidFill>
                  </a:tcPr>
                </a:tc>
                <a:extLst>
                  <a:ext uri="{0D108BD9-81ED-4DB2-BD59-A6C34878D82A}">
                    <a16:rowId xmlns:a16="http://schemas.microsoft.com/office/drawing/2014/main" val="802717293"/>
                  </a:ext>
                </a:extLst>
              </a:tr>
              <a:tr h="1980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5</a:t>
                      </a:r>
                    </a:p>
                  </a:txBody>
                  <a:tcPr marL="68580" marR="68580" marT="34290" marB="34290"/>
                </a:tc>
                <a:tc>
                  <a:txBody>
                    <a:bodyPr/>
                    <a:lstStyle/>
                    <a:p>
                      <a:pPr algn="ctr"/>
                      <a:r>
                        <a:rPr lang="en-GB" sz="800" dirty="0"/>
                        <a:t>2</a:t>
                      </a:r>
                    </a:p>
                  </a:txBody>
                  <a:tcPr marL="68580" marR="68580" marT="34290" marB="34290"/>
                </a:tc>
                <a:extLst>
                  <a:ext uri="{0D108BD9-81ED-4DB2-BD59-A6C34878D82A}">
                    <a16:rowId xmlns:a16="http://schemas.microsoft.com/office/drawing/2014/main" val="1472306216"/>
                  </a:ext>
                </a:extLst>
              </a:tr>
              <a:tr h="1980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86</a:t>
                      </a:r>
                    </a:p>
                  </a:txBody>
                  <a:tcPr marL="68580" marR="68580" marT="34290" marB="34290"/>
                </a:tc>
                <a:tc>
                  <a:txBody>
                    <a:bodyPr/>
                    <a:lstStyle/>
                    <a:p>
                      <a:pPr algn="ctr"/>
                      <a:r>
                        <a:rPr lang="en-GB" sz="800" dirty="0"/>
                        <a:t>1</a:t>
                      </a:r>
                    </a:p>
                  </a:txBody>
                  <a:tcPr marL="68580" marR="68580" marT="34290" marB="34290"/>
                </a:tc>
                <a:extLst>
                  <a:ext uri="{0D108BD9-81ED-4DB2-BD59-A6C34878D82A}">
                    <a16:rowId xmlns:a16="http://schemas.microsoft.com/office/drawing/2014/main" val="671705865"/>
                  </a:ext>
                </a:extLst>
              </a:tr>
            </a:tbl>
          </a:graphicData>
        </a:graphic>
      </p:graphicFrame>
      <p:sp>
        <p:nvSpPr>
          <p:cNvPr id="32" name="TextBox 31">
            <a:extLst>
              <a:ext uri="{FF2B5EF4-FFF2-40B4-BE49-F238E27FC236}">
                <a16:creationId xmlns:a16="http://schemas.microsoft.com/office/drawing/2014/main" id="{BFE81E0F-4F7C-44AE-990D-0D2E8205E56B}"/>
              </a:ext>
            </a:extLst>
          </p:cNvPr>
          <p:cNvSpPr txBox="1"/>
          <p:nvPr/>
        </p:nvSpPr>
        <p:spPr>
          <a:xfrm>
            <a:off x="6311163" y="4196488"/>
            <a:ext cx="2629970" cy="230832"/>
          </a:xfrm>
          <a:prstGeom prst="rect">
            <a:avLst/>
          </a:prstGeom>
          <a:noFill/>
        </p:spPr>
        <p:txBody>
          <a:bodyPr wrap="square">
            <a:spAutoFit/>
          </a:bodyPr>
          <a:lstStyle/>
          <a:p>
            <a:r>
              <a:rPr lang="en-GB" sz="900" b="1" dirty="0"/>
              <a:t>NSAG considered for RACH configuration</a:t>
            </a:r>
          </a:p>
        </p:txBody>
      </p:sp>
      <p:cxnSp>
        <p:nvCxnSpPr>
          <p:cNvPr id="33" name="Straight Arrow Connector 32">
            <a:extLst>
              <a:ext uri="{FF2B5EF4-FFF2-40B4-BE49-F238E27FC236}">
                <a16:creationId xmlns:a16="http://schemas.microsoft.com/office/drawing/2014/main" id="{817D693E-E1A4-4D43-A683-1A6915F5D7F4}"/>
              </a:ext>
            </a:extLst>
          </p:cNvPr>
          <p:cNvCxnSpPr>
            <a:cxnSpLocks/>
          </p:cNvCxnSpPr>
          <p:nvPr/>
        </p:nvCxnSpPr>
        <p:spPr>
          <a:xfrm>
            <a:off x="7253846" y="695116"/>
            <a:ext cx="0" cy="15806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5A14C57-585E-4D82-8D7A-66F4948AFFEA}"/>
              </a:ext>
            </a:extLst>
          </p:cNvPr>
          <p:cNvCxnSpPr>
            <a:cxnSpLocks/>
          </p:cNvCxnSpPr>
          <p:nvPr/>
        </p:nvCxnSpPr>
        <p:spPr>
          <a:xfrm>
            <a:off x="6491598" y="1140627"/>
            <a:ext cx="0" cy="13047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35" name="Table 17">
            <a:extLst>
              <a:ext uri="{FF2B5EF4-FFF2-40B4-BE49-F238E27FC236}">
                <a16:creationId xmlns:a16="http://schemas.microsoft.com/office/drawing/2014/main" id="{139693AB-C3E9-4D95-AD7A-7CC0BAEEFC5C}"/>
              </a:ext>
            </a:extLst>
          </p:cNvPr>
          <p:cNvGraphicFramePr>
            <a:graphicFrameLocks noGrp="1"/>
          </p:cNvGraphicFramePr>
          <p:nvPr>
            <p:extLst>
              <p:ext uri="{D42A27DB-BD31-4B8C-83A1-F6EECF244321}">
                <p14:modId xmlns:p14="http://schemas.microsoft.com/office/powerpoint/2010/main" val="3904839956"/>
              </p:ext>
            </p:extLst>
          </p:nvPr>
        </p:nvGraphicFramePr>
        <p:xfrm>
          <a:off x="6543137" y="4413954"/>
          <a:ext cx="1461827" cy="420087"/>
        </p:xfrm>
        <a:graphic>
          <a:graphicData uri="http://schemas.openxmlformats.org/drawingml/2006/table">
            <a:tbl>
              <a:tblPr firstRow="1" bandRow="1">
                <a:tableStyleId>{5C22544A-7EE6-4342-B048-85BDC9FD1C3A}</a:tableStyleId>
              </a:tblPr>
              <a:tblGrid>
                <a:gridCol w="1461827">
                  <a:extLst>
                    <a:ext uri="{9D8B030D-6E8A-4147-A177-3AD203B41FA5}">
                      <a16:colId xmlns:a16="http://schemas.microsoft.com/office/drawing/2014/main" val="1200821254"/>
                    </a:ext>
                  </a:extLst>
                </a:gridCol>
              </a:tblGrid>
              <a:tr h="198056">
                <a:tc>
                  <a:txBody>
                    <a:bodyPr/>
                    <a:lstStyle/>
                    <a:p>
                      <a:pPr algn="ctr"/>
                      <a:r>
                        <a:rPr lang="en-GB" sz="800" dirty="0"/>
                        <a:t>NSAG RACH configuration</a:t>
                      </a:r>
                    </a:p>
                  </a:txBody>
                  <a:tcPr marL="68580" marR="68580" marT="34290" marB="34290">
                    <a:solidFill>
                      <a:schemeClr val="accent2"/>
                    </a:solidFill>
                  </a:tcPr>
                </a:tc>
                <a:extLst>
                  <a:ext uri="{0D108BD9-81ED-4DB2-BD59-A6C34878D82A}">
                    <a16:rowId xmlns:a16="http://schemas.microsoft.com/office/drawing/2014/main" val="802717293"/>
                  </a:ext>
                </a:extLst>
              </a:tr>
              <a:tr h="2220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dirty="0"/>
                        <a:t>NSAG  34</a:t>
                      </a:r>
                    </a:p>
                  </a:txBody>
                  <a:tcPr marL="68580" marR="68580" marT="34290" marB="34290"/>
                </a:tc>
                <a:extLst>
                  <a:ext uri="{0D108BD9-81ED-4DB2-BD59-A6C34878D82A}">
                    <a16:rowId xmlns:a16="http://schemas.microsoft.com/office/drawing/2014/main" val="1472306216"/>
                  </a:ext>
                </a:extLst>
              </a:tr>
            </a:tbl>
          </a:graphicData>
        </a:graphic>
      </p:graphicFrame>
      <p:sp>
        <p:nvSpPr>
          <p:cNvPr id="36" name="TextBox 35">
            <a:extLst>
              <a:ext uri="{FF2B5EF4-FFF2-40B4-BE49-F238E27FC236}">
                <a16:creationId xmlns:a16="http://schemas.microsoft.com/office/drawing/2014/main" id="{AFB821AC-B279-4FCA-BA3A-9F7401E29594}"/>
              </a:ext>
            </a:extLst>
          </p:cNvPr>
          <p:cNvSpPr txBox="1"/>
          <p:nvPr/>
        </p:nvSpPr>
        <p:spPr>
          <a:xfrm>
            <a:off x="6158942" y="3224852"/>
            <a:ext cx="2846775" cy="230832"/>
          </a:xfrm>
          <a:prstGeom prst="rect">
            <a:avLst/>
          </a:prstGeom>
          <a:noFill/>
        </p:spPr>
        <p:txBody>
          <a:bodyPr wrap="square">
            <a:spAutoFit/>
          </a:bodyPr>
          <a:lstStyle/>
          <a:p>
            <a:r>
              <a:rPr lang="en-GB" sz="900" b="1" dirty="0"/>
              <a:t>NSAG considered for cell reselection and priority</a:t>
            </a:r>
          </a:p>
        </p:txBody>
      </p:sp>
      <p:sp>
        <p:nvSpPr>
          <p:cNvPr id="37" name="Rectangle 36">
            <a:extLst>
              <a:ext uri="{FF2B5EF4-FFF2-40B4-BE49-F238E27FC236}">
                <a16:creationId xmlns:a16="http://schemas.microsoft.com/office/drawing/2014/main" id="{E6EBE9A9-D784-4AF6-8546-DA88D513C8CB}"/>
              </a:ext>
            </a:extLst>
          </p:cNvPr>
          <p:cNvSpPr/>
          <p:nvPr/>
        </p:nvSpPr>
        <p:spPr>
          <a:xfrm>
            <a:off x="5001491" y="1277245"/>
            <a:ext cx="4004226" cy="1382686"/>
          </a:xfrm>
          <a:custGeom>
            <a:avLst/>
            <a:gdLst>
              <a:gd name="connsiteX0" fmla="*/ 0 w 4004226"/>
              <a:gd name="connsiteY0" fmla="*/ 0 h 1382686"/>
              <a:gd name="connsiteX1" fmla="*/ 531990 w 4004226"/>
              <a:gd name="connsiteY1" fmla="*/ 0 h 1382686"/>
              <a:gd name="connsiteX2" fmla="*/ 1144065 w 4004226"/>
              <a:gd name="connsiteY2" fmla="*/ 0 h 1382686"/>
              <a:gd name="connsiteX3" fmla="*/ 1756139 w 4004226"/>
              <a:gd name="connsiteY3" fmla="*/ 0 h 1382686"/>
              <a:gd name="connsiteX4" fmla="*/ 2408256 w 4004226"/>
              <a:gd name="connsiteY4" fmla="*/ 0 h 1382686"/>
              <a:gd name="connsiteX5" fmla="*/ 2980288 w 4004226"/>
              <a:gd name="connsiteY5" fmla="*/ 0 h 1382686"/>
              <a:gd name="connsiteX6" fmla="*/ 4004226 w 4004226"/>
              <a:gd name="connsiteY6" fmla="*/ 0 h 1382686"/>
              <a:gd name="connsiteX7" fmla="*/ 4004226 w 4004226"/>
              <a:gd name="connsiteY7" fmla="*/ 474722 h 1382686"/>
              <a:gd name="connsiteX8" fmla="*/ 4004226 w 4004226"/>
              <a:gd name="connsiteY8" fmla="*/ 935618 h 1382686"/>
              <a:gd name="connsiteX9" fmla="*/ 4004226 w 4004226"/>
              <a:gd name="connsiteY9" fmla="*/ 1382686 h 1382686"/>
              <a:gd name="connsiteX10" fmla="*/ 3472236 w 4004226"/>
              <a:gd name="connsiteY10" fmla="*/ 1382686 h 1382686"/>
              <a:gd name="connsiteX11" fmla="*/ 2900204 w 4004226"/>
              <a:gd name="connsiteY11" fmla="*/ 1382686 h 1382686"/>
              <a:gd name="connsiteX12" fmla="*/ 2328171 w 4004226"/>
              <a:gd name="connsiteY12" fmla="*/ 1382686 h 1382686"/>
              <a:gd name="connsiteX13" fmla="*/ 1876266 w 4004226"/>
              <a:gd name="connsiteY13" fmla="*/ 1382686 h 1382686"/>
              <a:gd name="connsiteX14" fmla="*/ 1264191 w 4004226"/>
              <a:gd name="connsiteY14" fmla="*/ 1382686 h 1382686"/>
              <a:gd name="connsiteX15" fmla="*/ 692159 w 4004226"/>
              <a:gd name="connsiteY15" fmla="*/ 1382686 h 1382686"/>
              <a:gd name="connsiteX16" fmla="*/ 0 w 4004226"/>
              <a:gd name="connsiteY16" fmla="*/ 1382686 h 1382686"/>
              <a:gd name="connsiteX17" fmla="*/ 0 w 4004226"/>
              <a:gd name="connsiteY17" fmla="*/ 921791 h 1382686"/>
              <a:gd name="connsiteX18" fmla="*/ 0 w 4004226"/>
              <a:gd name="connsiteY18" fmla="*/ 488549 h 1382686"/>
              <a:gd name="connsiteX19" fmla="*/ 0 w 4004226"/>
              <a:gd name="connsiteY19" fmla="*/ 0 h 138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04226" h="1382686" extrusionOk="0">
                <a:moveTo>
                  <a:pt x="0" y="0"/>
                </a:moveTo>
                <a:cubicBezTo>
                  <a:pt x="223153" y="-54189"/>
                  <a:pt x="378132" y="17184"/>
                  <a:pt x="531990" y="0"/>
                </a:cubicBezTo>
                <a:cubicBezTo>
                  <a:pt x="685848" y="-17184"/>
                  <a:pt x="869582" y="40754"/>
                  <a:pt x="1144065" y="0"/>
                </a:cubicBezTo>
                <a:cubicBezTo>
                  <a:pt x="1418549" y="-40754"/>
                  <a:pt x="1493329" y="39513"/>
                  <a:pt x="1756139" y="0"/>
                </a:cubicBezTo>
                <a:cubicBezTo>
                  <a:pt x="2018949" y="-39513"/>
                  <a:pt x="2111984" y="72157"/>
                  <a:pt x="2408256" y="0"/>
                </a:cubicBezTo>
                <a:cubicBezTo>
                  <a:pt x="2704528" y="-72157"/>
                  <a:pt x="2836507" y="32628"/>
                  <a:pt x="2980288" y="0"/>
                </a:cubicBezTo>
                <a:cubicBezTo>
                  <a:pt x="3124069" y="-32628"/>
                  <a:pt x="3770496" y="53139"/>
                  <a:pt x="4004226" y="0"/>
                </a:cubicBezTo>
                <a:cubicBezTo>
                  <a:pt x="4052406" y="236373"/>
                  <a:pt x="3995873" y="325407"/>
                  <a:pt x="4004226" y="474722"/>
                </a:cubicBezTo>
                <a:cubicBezTo>
                  <a:pt x="4012579" y="624037"/>
                  <a:pt x="3989221" y="800674"/>
                  <a:pt x="4004226" y="935618"/>
                </a:cubicBezTo>
                <a:cubicBezTo>
                  <a:pt x="4019231" y="1070562"/>
                  <a:pt x="3957393" y="1212088"/>
                  <a:pt x="4004226" y="1382686"/>
                </a:cubicBezTo>
                <a:cubicBezTo>
                  <a:pt x="3803338" y="1427980"/>
                  <a:pt x="3682667" y="1322040"/>
                  <a:pt x="3472236" y="1382686"/>
                </a:cubicBezTo>
                <a:cubicBezTo>
                  <a:pt x="3261805" y="1443332"/>
                  <a:pt x="3039874" y="1335483"/>
                  <a:pt x="2900204" y="1382686"/>
                </a:cubicBezTo>
                <a:cubicBezTo>
                  <a:pt x="2760534" y="1429889"/>
                  <a:pt x="2548876" y="1334989"/>
                  <a:pt x="2328171" y="1382686"/>
                </a:cubicBezTo>
                <a:cubicBezTo>
                  <a:pt x="2107466" y="1430383"/>
                  <a:pt x="2063417" y="1357127"/>
                  <a:pt x="1876266" y="1382686"/>
                </a:cubicBezTo>
                <a:cubicBezTo>
                  <a:pt x="1689115" y="1408245"/>
                  <a:pt x="1507156" y="1365487"/>
                  <a:pt x="1264191" y="1382686"/>
                </a:cubicBezTo>
                <a:cubicBezTo>
                  <a:pt x="1021227" y="1399885"/>
                  <a:pt x="904858" y="1355850"/>
                  <a:pt x="692159" y="1382686"/>
                </a:cubicBezTo>
                <a:cubicBezTo>
                  <a:pt x="479460" y="1409522"/>
                  <a:pt x="286028" y="1378276"/>
                  <a:pt x="0" y="1382686"/>
                </a:cubicBezTo>
                <a:cubicBezTo>
                  <a:pt x="-25993" y="1216953"/>
                  <a:pt x="20459" y="1141237"/>
                  <a:pt x="0" y="921791"/>
                </a:cubicBezTo>
                <a:cubicBezTo>
                  <a:pt x="-20459" y="702345"/>
                  <a:pt x="30695" y="588899"/>
                  <a:pt x="0" y="488549"/>
                </a:cubicBezTo>
                <a:cubicBezTo>
                  <a:pt x="-30695" y="388199"/>
                  <a:pt x="3356" y="124791"/>
                  <a:pt x="0" y="0"/>
                </a:cubicBezTo>
                <a:close/>
              </a:path>
            </a:pathLst>
          </a:custGeom>
          <a:noFill/>
          <a:ln w="19050">
            <a:extLst>
              <a:ext uri="{C807C97D-BFC1-408E-A445-0C87EB9F89A2}">
                <ask:lineSketchStyleProps xmlns:ask="http://schemas.microsoft.com/office/drawing/2018/sketchyshapes" sd="389070134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8" name="TextBox 37">
            <a:extLst>
              <a:ext uri="{FF2B5EF4-FFF2-40B4-BE49-F238E27FC236}">
                <a16:creationId xmlns:a16="http://schemas.microsoft.com/office/drawing/2014/main" id="{158B839C-B181-4B32-B973-42E0CA7482F8}"/>
              </a:ext>
            </a:extLst>
          </p:cNvPr>
          <p:cNvSpPr txBox="1"/>
          <p:nvPr/>
        </p:nvSpPr>
        <p:spPr>
          <a:xfrm>
            <a:off x="189300" y="2784384"/>
            <a:ext cx="8816417" cy="43088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en-GB" sz="1050" b="1" dirty="0"/>
              <a:t>Scenario: running apps cause a Registration Request with REQUESTED NSSAI =  (V-S-NSSAI 1 (mapped to H-S-NSSAI-A), V-S-NSSAI 2 (mapped to H-SNSSAI C), V-S-NSSAI2(mapped to S-NSSAI B)) for new connectivity (e.g. V-S-NSSAI 2 was not yet in Allowed NSSAI)</a:t>
            </a:r>
          </a:p>
        </p:txBody>
      </p:sp>
      <p:sp>
        <p:nvSpPr>
          <p:cNvPr id="39" name="TextBox 38">
            <a:extLst>
              <a:ext uri="{FF2B5EF4-FFF2-40B4-BE49-F238E27FC236}">
                <a16:creationId xmlns:a16="http://schemas.microsoft.com/office/drawing/2014/main" id="{55FDCF92-2722-4F48-9706-E77E885BE787}"/>
              </a:ext>
            </a:extLst>
          </p:cNvPr>
          <p:cNvSpPr txBox="1"/>
          <p:nvPr/>
        </p:nvSpPr>
        <p:spPr>
          <a:xfrm>
            <a:off x="1481721" y="1394532"/>
            <a:ext cx="1182609"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Traffic Descriptor matching APP n-1 traffic </a:t>
            </a:r>
          </a:p>
        </p:txBody>
      </p:sp>
      <p:sp>
        <p:nvSpPr>
          <p:cNvPr id="40" name="TextBox 39">
            <a:extLst>
              <a:ext uri="{FF2B5EF4-FFF2-40B4-BE49-F238E27FC236}">
                <a16:creationId xmlns:a16="http://schemas.microsoft.com/office/drawing/2014/main" id="{46FE42D6-60A3-439D-872F-BB5E84841FE3}"/>
              </a:ext>
            </a:extLst>
          </p:cNvPr>
          <p:cNvSpPr txBox="1"/>
          <p:nvPr/>
        </p:nvSpPr>
        <p:spPr>
          <a:xfrm>
            <a:off x="3228148" y="1390184"/>
            <a:ext cx="1390518" cy="50783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GB" sz="900" dirty="0"/>
              <a:t>Route Selection Descriptor =</a:t>
            </a:r>
          </a:p>
          <a:p>
            <a:pPr algn="ctr"/>
            <a:r>
              <a:rPr lang="en-GB" sz="900" dirty="0"/>
              <a:t>(DNN R, H-S-NSSAI B)</a:t>
            </a:r>
          </a:p>
        </p:txBody>
      </p:sp>
      <p:cxnSp>
        <p:nvCxnSpPr>
          <p:cNvPr id="41" name="Straight Arrow Connector 40">
            <a:extLst>
              <a:ext uri="{FF2B5EF4-FFF2-40B4-BE49-F238E27FC236}">
                <a16:creationId xmlns:a16="http://schemas.microsoft.com/office/drawing/2014/main" id="{C7E16AC6-468B-47D6-981B-960D2B95D017}"/>
              </a:ext>
            </a:extLst>
          </p:cNvPr>
          <p:cNvCxnSpPr>
            <a:cxnSpLocks/>
            <a:stCxn id="5" idx="3"/>
            <a:endCxn id="39" idx="1"/>
          </p:cNvCxnSpPr>
          <p:nvPr/>
        </p:nvCxnSpPr>
        <p:spPr>
          <a:xfrm flipV="1">
            <a:off x="841770" y="1648448"/>
            <a:ext cx="639951" cy="3756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99D6493-07D8-4E88-B432-5193FA9F0942}"/>
              </a:ext>
            </a:extLst>
          </p:cNvPr>
          <p:cNvCxnSpPr>
            <a:cxnSpLocks/>
            <a:stCxn id="39" idx="3"/>
            <a:endCxn id="40" idx="1"/>
          </p:cNvCxnSpPr>
          <p:nvPr/>
        </p:nvCxnSpPr>
        <p:spPr>
          <a:xfrm flipV="1">
            <a:off x="2664330" y="1644100"/>
            <a:ext cx="563818" cy="4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B64E373-7D11-4E88-B6F8-619340D71E65}"/>
              </a:ext>
            </a:extLst>
          </p:cNvPr>
          <p:cNvCxnSpPr>
            <a:cxnSpLocks/>
            <a:stCxn id="40" idx="3"/>
          </p:cNvCxnSpPr>
          <p:nvPr/>
        </p:nvCxnSpPr>
        <p:spPr>
          <a:xfrm flipV="1">
            <a:off x="4618666" y="877041"/>
            <a:ext cx="1332744" cy="767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E14CC286-7A67-4B48-BA90-3A0D5513AA2B}"/>
              </a:ext>
            </a:extLst>
          </p:cNvPr>
          <p:cNvCxnSpPr>
            <a:cxnSpLocks/>
          </p:cNvCxnSpPr>
          <p:nvPr/>
        </p:nvCxnSpPr>
        <p:spPr>
          <a:xfrm>
            <a:off x="6674140" y="966662"/>
            <a:ext cx="0" cy="10791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4781270-ACA7-4039-94BC-7D33F10F1AAA}"/>
              </a:ext>
            </a:extLst>
          </p:cNvPr>
          <p:cNvCxnSpPr>
            <a:cxnSpLocks/>
          </p:cNvCxnSpPr>
          <p:nvPr/>
        </p:nvCxnSpPr>
        <p:spPr>
          <a:xfrm>
            <a:off x="6563477" y="943590"/>
            <a:ext cx="0" cy="1501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BDBA811-137F-4524-8ED1-B63F6E988286}"/>
              </a:ext>
            </a:extLst>
          </p:cNvPr>
          <p:cNvSpPr txBox="1"/>
          <p:nvPr/>
        </p:nvSpPr>
        <p:spPr>
          <a:xfrm>
            <a:off x="7521181" y="2395666"/>
            <a:ext cx="1379458" cy="200055"/>
          </a:xfrm>
          <a:prstGeom prst="rect">
            <a:avLst/>
          </a:prstGeom>
          <a:noFill/>
        </p:spPr>
        <p:txBody>
          <a:bodyPr wrap="square">
            <a:spAutoFit/>
          </a:bodyPr>
          <a:lstStyle/>
          <a:p>
            <a:r>
              <a:rPr lang="en-GB" sz="700" b="1" dirty="0"/>
              <a:t>NSAG Info provided by AMF</a:t>
            </a:r>
          </a:p>
        </p:txBody>
      </p:sp>
    </p:spTree>
    <p:extLst>
      <p:ext uri="{BB962C8B-B14F-4D97-AF65-F5344CB8AC3E}">
        <p14:creationId xmlns:p14="http://schemas.microsoft.com/office/powerpoint/2010/main" val="360121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Summary </a:t>
            </a:r>
          </a:p>
        </p:txBody>
      </p:sp>
      <p:sp>
        <p:nvSpPr>
          <p:cNvPr id="5" name="Content Placeholder 2">
            <a:extLst>
              <a:ext uri="{FF2B5EF4-FFF2-40B4-BE49-F238E27FC236}">
                <a16:creationId xmlns:a16="http://schemas.microsoft.com/office/drawing/2014/main" id="{03E36FAF-7564-4970-A4E1-EF3F8A779E9F}"/>
              </a:ext>
            </a:extLst>
          </p:cNvPr>
          <p:cNvSpPr txBox="1">
            <a:spLocks/>
          </p:cNvSpPr>
          <p:nvPr/>
        </p:nvSpPr>
        <p:spPr>
          <a:xfrm>
            <a:off x="628649" y="1003405"/>
            <a:ext cx="8150885" cy="3263504"/>
          </a:xfrm>
        </p:spPr>
        <p:txBody>
          <a:bodyPr>
            <a:normAutofit fontScale="77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b="1" dirty="0">
                <a:solidFill>
                  <a:schemeClr val="tx2"/>
                </a:solidFill>
              </a:rPr>
              <a:t>The NSAG priority is determined by the importance/priority of applicable slices of the NSAG </a:t>
            </a:r>
            <a:r>
              <a:rPr lang="en-GB" sz="1800" dirty="0">
                <a:solidFill>
                  <a:schemeClr val="tx2"/>
                </a:solidFill>
              </a:rPr>
              <a:t>considered for cell reselection or for RACH access attempt. This is evaluated at runtime in the UE and cannot possibly be provided by the AMF.</a:t>
            </a:r>
          </a:p>
          <a:p>
            <a:r>
              <a:rPr lang="en-GB" sz="1800" b="1" dirty="0">
                <a:solidFill>
                  <a:schemeClr val="tx2"/>
                </a:solidFill>
              </a:rPr>
              <a:t>A S-NSSAI priority versus the other S-NSSAIs is per UE, it is not a property of the deployed slice in serving PLMN, but of the service requirements defined by HPLMN for the UE.</a:t>
            </a:r>
          </a:p>
          <a:p>
            <a:r>
              <a:rPr lang="en-GB" sz="1800" dirty="0">
                <a:solidFill>
                  <a:schemeClr val="tx2"/>
                </a:solidFill>
              </a:rPr>
              <a:t>The S-NSSAI priority versus the other S-NSSAIs is determined by the HPLMN based on the service </a:t>
            </a:r>
            <a:r>
              <a:rPr lang="en-GB" sz="1800" b="1" dirty="0">
                <a:solidFill>
                  <a:schemeClr val="tx2"/>
                </a:solidFill>
              </a:rPr>
              <a:t>contract with the customer (e.g. type of subscription) based on the HPLMN commercial offerings (i.e. this does not require a per customer negotiation)</a:t>
            </a:r>
          </a:p>
          <a:p>
            <a:r>
              <a:rPr lang="en-GB" sz="1800" dirty="0">
                <a:solidFill>
                  <a:schemeClr val="tx2"/>
                </a:solidFill>
              </a:rPr>
              <a:t>The S-NSSAI priority versus the other S-NSSAIs in the subscription has to be </a:t>
            </a:r>
            <a:r>
              <a:rPr lang="en-GB" sz="1800" b="1" dirty="0">
                <a:solidFill>
                  <a:schemeClr val="tx2"/>
                </a:solidFill>
              </a:rPr>
              <a:t>available while the UE is in the HPLMN and in the VPLMN as </a:t>
            </a:r>
            <a:r>
              <a:rPr lang="en-GB" sz="1800" b="1" dirty="0" err="1">
                <a:solidFill>
                  <a:schemeClr val="tx2"/>
                </a:solidFill>
              </a:rPr>
              <a:t>oit</a:t>
            </a:r>
            <a:r>
              <a:rPr lang="en-GB" sz="1800" b="1" dirty="0">
                <a:solidFill>
                  <a:schemeClr val="tx2"/>
                </a:solidFill>
              </a:rPr>
              <a:t> has to support the per UE differentiation in the HPLMN and in the VPLMN.</a:t>
            </a:r>
          </a:p>
          <a:p>
            <a:r>
              <a:rPr lang="en-GB" dirty="0">
                <a:solidFill>
                  <a:schemeClr val="tx2"/>
                </a:solidFill>
              </a:rPr>
              <a:t>In roaming case, the Priority of a S-NSSAI of VPLMN is the highest priority of the HPLMN mapped S-NSSAI slices that are considered for RACH configuration or Cell Reselection (see previous two slides ).  The HPLMN S-NSSAI priority forms the basis for determination of the mapped VPLMN S-NSSAI priorities for the UE </a:t>
            </a:r>
          </a:p>
          <a:p>
            <a:pPr marL="342900" lvl="1" indent="0">
              <a:buNone/>
            </a:pPr>
            <a:r>
              <a:rPr lang="en-GB" sz="1200" dirty="0">
                <a:solidFill>
                  <a:schemeClr val="tx2"/>
                </a:solidFill>
              </a:rPr>
              <a:t>Note: the stage 3 encoding of the NSAG info including the Subscribed S-NSSAIs priority can be also achieved by providing the NSAG definition by using the mapped S-NSSAIs of the HPLMN and for each such S-NSSAI the subscribed S-NSSAI priority (up to CT1 decide which method is more efficient).</a:t>
            </a:r>
          </a:p>
          <a:p>
            <a:pPr marL="0" indent="0">
              <a:buFont typeface="Arial" panose="020B0604020202020204" pitchFamily="34" charset="0"/>
              <a:buNone/>
            </a:pPr>
            <a:endParaRPr lang="en-GB" dirty="0"/>
          </a:p>
        </p:txBody>
      </p:sp>
      <p:sp>
        <p:nvSpPr>
          <p:cNvPr id="6" name="TextBox 5">
            <a:extLst>
              <a:ext uri="{FF2B5EF4-FFF2-40B4-BE49-F238E27FC236}">
                <a16:creationId xmlns:a16="http://schemas.microsoft.com/office/drawing/2014/main" id="{2ADF9C74-1F00-4FF7-8CB6-457D99B2220C}"/>
              </a:ext>
            </a:extLst>
          </p:cNvPr>
          <p:cNvSpPr txBox="1"/>
          <p:nvPr/>
        </p:nvSpPr>
        <p:spPr>
          <a:xfrm>
            <a:off x="739967" y="4364437"/>
            <a:ext cx="7986433" cy="338554"/>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600" dirty="0"/>
              <a:t>AMF Sending to the UE the Subscribed S-NSSAI priority meets all the goals above</a:t>
            </a:r>
          </a:p>
        </p:txBody>
      </p:sp>
    </p:spTree>
    <p:extLst>
      <p:ext uri="{BB962C8B-B14F-4D97-AF65-F5344CB8AC3E}">
        <p14:creationId xmlns:p14="http://schemas.microsoft.com/office/powerpoint/2010/main" val="108959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US" dirty="0">
                <a:latin typeface="Nokia Pure Headline Ultra Light"/>
              </a:rPr>
              <a:t>RACH CONFIGURATION handling (nokia proposal)</a:t>
            </a:r>
            <a:endParaRPr lang="en-US" dirty="0"/>
          </a:p>
        </p:txBody>
      </p:sp>
    </p:spTree>
    <p:extLst>
      <p:ext uri="{BB962C8B-B14F-4D97-AF65-F5344CB8AC3E}">
        <p14:creationId xmlns:p14="http://schemas.microsoft.com/office/powerpoint/2010/main" val="1742823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Applicable S-NSSAIs for RACH access attempt</a:t>
            </a:r>
          </a:p>
        </p:txBody>
      </p:sp>
      <p:sp>
        <p:nvSpPr>
          <p:cNvPr id="4" name="Content Placeholder 2">
            <a:extLst>
              <a:ext uri="{FF2B5EF4-FFF2-40B4-BE49-F238E27FC236}">
                <a16:creationId xmlns:a16="http://schemas.microsoft.com/office/drawing/2014/main" id="{E168C42B-EE62-49DC-BBA2-85C389177C91}"/>
              </a:ext>
            </a:extLst>
          </p:cNvPr>
          <p:cNvSpPr txBox="1">
            <a:spLocks/>
          </p:cNvSpPr>
          <p:nvPr/>
        </p:nvSpPr>
        <p:spPr>
          <a:xfrm>
            <a:off x="596504" y="1133475"/>
            <a:ext cx="7886700" cy="3263504"/>
          </a:xfr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chemeClr val="tx2"/>
                </a:solidFill>
              </a:rPr>
              <a:t>A RACH access attempt is caused by a signalling transaction originated by the UE in CM-IDLE or RRC-Inactive state.</a:t>
            </a:r>
          </a:p>
          <a:p>
            <a:r>
              <a:rPr lang="en-GB" sz="1800" dirty="0">
                <a:solidFill>
                  <a:schemeClr val="tx2"/>
                </a:solidFill>
              </a:rPr>
              <a:t>A signalling transaction can be related to 1 or more network slices</a:t>
            </a:r>
          </a:p>
          <a:p>
            <a:pPr marL="0" indent="0">
              <a:buFont typeface="Arial" panose="020B0604020202020204" pitchFamily="34" charset="0"/>
              <a:buNone/>
            </a:pPr>
            <a:endParaRPr lang="en-GB" sz="1800" dirty="0"/>
          </a:p>
        </p:txBody>
      </p:sp>
      <p:graphicFrame>
        <p:nvGraphicFramePr>
          <p:cNvPr id="5" name="Table 4">
            <a:extLst>
              <a:ext uri="{FF2B5EF4-FFF2-40B4-BE49-F238E27FC236}">
                <a16:creationId xmlns:a16="http://schemas.microsoft.com/office/drawing/2014/main" id="{FB954536-FB81-43F3-98C6-0D46ABD02BD6}"/>
              </a:ext>
            </a:extLst>
          </p:cNvPr>
          <p:cNvGraphicFramePr>
            <a:graphicFrameLocks noGrp="1"/>
          </p:cNvGraphicFramePr>
          <p:nvPr>
            <p:extLst>
              <p:ext uri="{D42A27DB-BD31-4B8C-83A1-F6EECF244321}">
                <p14:modId xmlns:p14="http://schemas.microsoft.com/office/powerpoint/2010/main" val="1274684180"/>
              </p:ext>
            </p:extLst>
          </p:nvPr>
        </p:nvGraphicFramePr>
        <p:xfrm>
          <a:off x="660796" y="2306678"/>
          <a:ext cx="8193882" cy="1508760"/>
        </p:xfrm>
        <a:graphic>
          <a:graphicData uri="http://schemas.openxmlformats.org/drawingml/2006/table">
            <a:tbl>
              <a:tblPr firstRow="1" bandRow="1">
                <a:tableStyleId>{5C22544A-7EE6-4342-B048-85BDC9FD1C3A}</a:tableStyleId>
              </a:tblPr>
              <a:tblGrid>
                <a:gridCol w="1735931">
                  <a:extLst>
                    <a:ext uri="{9D8B030D-6E8A-4147-A177-3AD203B41FA5}">
                      <a16:colId xmlns:a16="http://schemas.microsoft.com/office/drawing/2014/main" val="2290117075"/>
                    </a:ext>
                  </a:extLst>
                </a:gridCol>
                <a:gridCol w="1771650">
                  <a:extLst>
                    <a:ext uri="{9D8B030D-6E8A-4147-A177-3AD203B41FA5}">
                      <a16:colId xmlns:a16="http://schemas.microsoft.com/office/drawing/2014/main" val="235626163"/>
                    </a:ext>
                  </a:extLst>
                </a:gridCol>
                <a:gridCol w="2164556">
                  <a:extLst>
                    <a:ext uri="{9D8B030D-6E8A-4147-A177-3AD203B41FA5}">
                      <a16:colId xmlns:a16="http://schemas.microsoft.com/office/drawing/2014/main" val="564006460"/>
                    </a:ext>
                  </a:extLst>
                </a:gridCol>
                <a:gridCol w="2521745">
                  <a:extLst>
                    <a:ext uri="{9D8B030D-6E8A-4147-A177-3AD203B41FA5}">
                      <a16:colId xmlns:a16="http://schemas.microsoft.com/office/drawing/2014/main" val="1983770224"/>
                    </a:ext>
                  </a:extLst>
                </a:gridCol>
              </a:tblGrid>
              <a:tr h="377190">
                <a:tc>
                  <a:txBody>
                    <a:bodyPr/>
                    <a:lstStyle/>
                    <a:p>
                      <a:r>
                        <a:rPr lang="en-GB" sz="1000" dirty="0"/>
                        <a:t>Signalling transaction</a:t>
                      </a:r>
                    </a:p>
                  </a:txBody>
                  <a:tcPr marL="68580" marR="68580" marT="34290" marB="34290"/>
                </a:tc>
                <a:tc>
                  <a:txBody>
                    <a:bodyPr/>
                    <a:lstStyle/>
                    <a:p>
                      <a:r>
                        <a:rPr lang="en-GB" sz="1000" dirty="0"/>
                        <a:t>How many S-NSSAIs?</a:t>
                      </a:r>
                    </a:p>
                  </a:txBody>
                  <a:tcPr marL="68580" marR="68580" marT="34290" marB="34290"/>
                </a:tc>
                <a:tc>
                  <a:txBody>
                    <a:bodyPr/>
                    <a:lstStyle/>
                    <a:p>
                      <a:r>
                        <a:rPr lang="en-GB" sz="1000" dirty="0"/>
                        <a:t>Which S-NSSAIs?</a:t>
                      </a:r>
                    </a:p>
                  </a:txBody>
                  <a:tcPr marL="68580" marR="68580" marT="34290" marB="34290"/>
                </a:tc>
                <a:tc>
                  <a:txBody>
                    <a:bodyPr/>
                    <a:lstStyle/>
                    <a:p>
                      <a:r>
                        <a:rPr lang="en-GB" sz="1000" dirty="0"/>
                        <a:t>Can the network know these S-NSSAIs in advance</a:t>
                      </a:r>
                    </a:p>
                  </a:txBody>
                  <a:tcPr marL="68580" marR="68580" marT="34290" marB="34290"/>
                </a:tc>
                <a:extLst>
                  <a:ext uri="{0D108BD9-81ED-4DB2-BD59-A6C34878D82A}">
                    <a16:rowId xmlns:a16="http://schemas.microsoft.com/office/drawing/2014/main" val="3052954023"/>
                  </a:ext>
                </a:extLst>
              </a:tr>
              <a:tr h="377190">
                <a:tc>
                  <a:txBody>
                    <a:bodyPr/>
                    <a:lstStyle/>
                    <a:p>
                      <a:r>
                        <a:rPr lang="en-GB" sz="1000" dirty="0"/>
                        <a:t>Service Request</a:t>
                      </a:r>
                    </a:p>
                  </a:txBody>
                  <a:tcPr marL="68580" marR="68580" marT="34290" marB="34290"/>
                </a:tc>
                <a:tc>
                  <a:txBody>
                    <a:bodyPr/>
                    <a:lstStyle/>
                    <a:p>
                      <a:r>
                        <a:rPr lang="en-GB" sz="1000" dirty="0"/>
                        <a:t>1 or more S-NSSAI</a:t>
                      </a:r>
                    </a:p>
                  </a:txBody>
                  <a:tcPr marL="68580" marR="68580" marT="34290" marB="34290"/>
                </a:tc>
                <a:tc>
                  <a:txBody>
                    <a:bodyPr/>
                    <a:lstStyle/>
                    <a:p>
                      <a:r>
                        <a:rPr lang="en-GB" sz="1000" dirty="0"/>
                        <a:t>The S-NSSAIs of the PDU sessions the SR activates</a:t>
                      </a:r>
                    </a:p>
                  </a:txBody>
                  <a:tcPr marL="68580" marR="68580" marT="34290" marB="34290"/>
                </a:tc>
                <a:tc>
                  <a:txBody>
                    <a:bodyPr/>
                    <a:lstStyle/>
                    <a:p>
                      <a:r>
                        <a:rPr lang="en-GB" sz="1000" dirty="0"/>
                        <a:t>Only if there is just one S-NSSAI in the Allowed NSSAI.</a:t>
                      </a:r>
                    </a:p>
                  </a:txBody>
                  <a:tcPr marL="68580" marR="68580" marT="34290" marB="34290"/>
                </a:tc>
                <a:extLst>
                  <a:ext uri="{0D108BD9-81ED-4DB2-BD59-A6C34878D82A}">
                    <a16:rowId xmlns:a16="http://schemas.microsoft.com/office/drawing/2014/main" val="3648642119"/>
                  </a:ext>
                </a:extLst>
              </a:tr>
              <a:tr h="377190">
                <a:tc>
                  <a:txBody>
                    <a:bodyPr/>
                    <a:lstStyle/>
                    <a:p>
                      <a:r>
                        <a:rPr lang="en-GB" sz="1000" dirty="0"/>
                        <a:t>Registration Request</a:t>
                      </a:r>
                    </a:p>
                  </a:txBody>
                  <a:tcPr marL="68580" marR="68580" marT="34290" marB="34290"/>
                </a:tc>
                <a:tc>
                  <a:txBody>
                    <a:bodyPr/>
                    <a:lstStyle/>
                    <a:p>
                      <a:r>
                        <a:rPr lang="en-GB" sz="1000" dirty="0"/>
                        <a:t>1 or more S-NSSAI</a:t>
                      </a:r>
                    </a:p>
                  </a:txBody>
                  <a:tcPr marL="68580" marR="68580" marT="34290" marB="34290"/>
                </a:tc>
                <a:tc>
                  <a:txBody>
                    <a:bodyPr/>
                    <a:lstStyle/>
                    <a:p>
                      <a:r>
                        <a:rPr lang="en-GB" sz="1000" dirty="0"/>
                        <a:t>The S-NSSAIs in the Requested NSSAI</a:t>
                      </a:r>
                    </a:p>
                  </a:txBody>
                  <a:tcPr marL="68580" marR="68580" marT="34290" marB="34290"/>
                </a:tc>
                <a:tc>
                  <a:txBody>
                    <a:bodyPr/>
                    <a:lstStyle/>
                    <a:p>
                      <a:r>
                        <a:rPr lang="en-GB" sz="1000" dirty="0"/>
                        <a:t>Only if the UE subscribes to one S-NSSAI.</a:t>
                      </a:r>
                    </a:p>
                  </a:txBody>
                  <a:tcPr marL="68580" marR="68580" marT="34290" marB="34290"/>
                </a:tc>
                <a:extLst>
                  <a:ext uri="{0D108BD9-81ED-4DB2-BD59-A6C34878D82A}">
                    <a16:rowId xmlns:a16="http://schemas.microsoft.com/office/drawing/2014/main" val="3590058390"/>
                  </a:ext>
                </a:extLst>
              </a:tr>
              <a:tr h="377190">
                <a:tc>
                  <a:txBody>
                    <a:bodyPr/>
                    <a:lstStyle/>
                    <a:p>
                      <a:r>
                        <a:rPr lang="en-GB" sz="1000" dirty="0"/>
                        <a:t>Session management</a:t>
                      </a:r>
                    </a:p>
                  </a:txBody>
                  <a:tcPr marL="68580" marR="68580" marT="34290" marB="34290"/>
                </a:tc>
                <a:tc>
                  <a:txBody>
                    <a:bodyPr/>
                    <a:lstStyle/>
                    <a:p>
                      <a:r>
                        <a:rPr lang="en-GB" sz="1000" dirty="0"/>
                        <a:t>1 S-NSSAI</a:t>
                      </a:r>
                    </a:p>
                  </a:txBody>
                  <a:tcPr marL="68580" marR="68580" marT="34290" marB="34290"/>
                </a:tc>
                <a:tc>
                  <a:txBody>
                    <a:bodyPr/>
                    <a:lstStyle/>
                    <a:p>
                      <a:r>
                        <a:rPr lang="en-GB" sz="1000" dirty="0"/>
                        <a:t>The S-NSSAI of the related PDU session</a:t>
                      </a:r>
                    </a:p>
                  </a:txBody>
                  <a:tcPr marL="68580" marR="68580" marT="34290" marB="34290"/>
                </a:tc>
                <a:tc>
                  <a:txBody>
                    <a:bodyPr/>
                    <a:lstStyle/>
                    <a:p>
                      <a:r>
                        <a:rPr lang="en-GB" sz="1000" dirty="0"/>
                        <a:t>Only if there is just one S-NSSAI in the Allowed NSSAI.</a:t>
                      </a:r>
                    </a:p>
                  </a:txBody>
                  <a:tcPr marL="68580" marR="68580" marT="34290" marB="34290"/>
                </a:tc>
                <a:extLst>
                  <a:ext uri="{0D108BD9-81ED-4DB2-BD59-A6C34878D82A}">
                    <a16:rowId xmlns:a16="http://schemas.microsoft.com/office/drawing/2014/main" val="3999895237"/>
                  </a:ext>
                </a:extLst>
              </a:tr>
            </a:tbl>
          </a:graphicData>
        </a:graphic>
      </p:graphicFrame>
      <p:sp>
        <p:nvSpPr>
          <p:cNvPr id="6" name="TextBox 5">
            <a:extLst>
              <a:ext uri="{FF2B5EF4-FFF2-40B4-BE49-F238E27FC236}">
                <a16:creationId xmlns:a16="http://schemas.microsoft.com/office/drawing/2014/main" id="{28D98258-A4FC-4807-9607-E947970C0866}"/>
              </a:ext>
            </a:extLst>
          </p:cNvPr>
          <p:cNvSpPr txBox="1"/>
          <p:nvPr/>
        </p:nvSpPr>
        <p:spPr>
          <a:xfrm>
            <a:off x="921123" y="4010025"/>
            <a:ext cx="7673228"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sz="1600" dirty="0"/>
              <a:t>Applicable S-NSSAIs for a RACH access attempt are determined at the UE and cannot in general be determined in the network</a:t>
            </a:r>
          </a:p>
        </p:txBody>
      </p:sp>
    </p:spTree>
    <p:extLst>
      <p:ext uri="{BB962C8B-B14F-4D97-AF65-F5344CB8AC3E}">
        <p14:creationId xmlns:p14="http://schemas.microsoft.com/office/powerpoint/2010/main" val="1087896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NSAG priority for NSAG used for RACH configuration</a:t>
            </a:r>
          </a:p>
        </p:txBody>
      </p:sp>
      <p:sp>
        <p:nvSpPr>
          <p:cNvPr id="4" name="Content Placeholder 2">
            <a:extLst>
              <a:ext uri="{FF2B5EF4-FFF2-40B4-BE49-F238E27FC236}">
                <a16:creationId xmlns:a16="http://schemas.microsoft.com/office/drawing/2014/main" id="{CADCD198-C055-4942-9E97-5970404C199C}"/>
              </a:ext>
            </a:extLst>
          </p:cNvPr>
          <p:cNvSpPr txBox="1">
            <a:spLocks/>
          </p:cNvSpPr>
          <p:nvPr/>
        </p:nvSpPr>
        <p:spPr>
          <a:xfrm>
            <a:off x="475059" y="1002651"/>
            <a:ext cx="7886700" cy="3263504"/>
          </a:xfr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600" dirty="0">
                <a:solidFill>
                  <a:schemeClr val="tx2"/>
                </a:solidFill>
              </a:rPr>
              <a:t>For the determination of the NSAG priority for RACH:</a:t>
            </a:r>
          </a:p>
          <a:p>
            <a:pPr marL="685800" lvl="1" indent="-342900">
              <a:buFont typeface="+mj-lt"/>
              <a:buAutoNum type="arabicPeriod"/>
            </a:pPr>
            <a:r>
              <a:rPr lang="en-GB" sz="1400" dirty="0">
                <a:solidFill>
                  <a:schemeClr val="tx2"/>
                </a:solidFill>
              </a:rPr>
              <a:t>The UE determines first the applicable S-NSSAIs  that are associated with the Signalling transaction causing the RACH access attempt</a:t>
            </a:r>
          </a:p>
          <a:p>
            <a:pPr marL="685800" lvl="1" indent="-342900">
              <a:buFont typeface="+mj-lt"/>
              <a:buAutoNum type="arabicPeriod"/>
            </a:pPr>
            <a:r>
              <a:rPr lang="en-GB" sz="1400" dirty="0">
                <a:solidFill>
                  <a:schemeClr val="tx2"/>
                </a:solidFill>
              </a:rPr>
              <a:t>Then these S-NSSAIs are used to select  only the NSAGs for RACH that are associated to these S-NSSAIs</a:t>
            </a:r>
          </a:p>
          <a:p>
            <a:pPr marL="685800" lvl="1" indent="-342900">
              <a:buFont typeface="+mj-lt"/>
              <a:buAutoNum type="arabicPeriod"/>
            </a:pPr>
            <a:r>
              <a:rPr lang="en-GB" sz="1400" dirty="0">
                <a:solidFill>
                  <a:schemeClr val="tx2"/>
                </a:solidFill>
              </a:rPr>
              <a:t>Finally, for each such NSAG the priority is determined to be the priority of the highest priority S-NSSAI associated with the NSAG, from the set identified at step 1</a:t>
            </a:r>
          </a:p>
          <a:p>
            <a:r>
              <a:rPr lang="en-GB" sz="1600" b="1" dirty="0">
                <a:solidFill>
                  <a:schemeClr val="tx2"/>
                </a:solidFill>
              </a:rPr>
              <a:t>A static NSAG priority provided in registration accept cannot work because the applicable slices may vary per signalling transaction </a:t>
            </a:r>
            <a:r>
              <a:rPr lang="en-GB" sz="1600" dirty="0">
                <a:solidFill>
                  <a:schemeClr val="tx2"/>
                </a:solidFill>
              </a:rPr>
              <a:t>so the applicable NSAG priority may be wrong and the incorrect RACH configuration is selected..</a:t>
            </a:r>
          </a:p>
          <a:p>
            <a:pPr marL="0" indent="0">
              <a:buFont typeface="Arial" panose="020B0604020202020204" pitchFamily="34" charset="0"/>
              <a:buNone/>
            </a:pPr>
            <a:endParaRPr lang="en-GB" sz="1600" dirty="0"/>
          </a:p>
        </p:txBody>
      </p:sp>
      <p:sp>
        <p:nvSpPr>
          <p:cNvPr id="5" name="TextBox 4">
            <a:extLst>
              <a:ext uri="{FF2B5EF4-FFF2-40B4-BE49-F238E27FC236}">
                <a16:creationId xmlns:a16="http://schemas.microsoft.com/office/drawing/2014/main" id="{1A33C1E6-46D3-4A77-BAA0-F0016483167C}"/>
              </a:ext>
            </a:extLst>
          </p:cNvPr>
          <p:cNvSpPr txBox="1"/>
          <p:nvPr/>
        </p:nvSpPr>
        <p:spPr>
          <a:xfrm>
            <a:off x="475059" y="3670843"/>
            <a:ext cx="8193882" cy="646331"/>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dirty="0"/>
              <a:t>Applicable S-NSSAIs for a RACH access attempt of the NSAG are used to determine the NSAG priority</a:t>
            </a:r>
          </a:p>
        </p:txBody>
      </p:sp>
    </p:spTree>
    <p:extLst>
      <p:ext uri="{BB962C8B-B14F-4D97-AF65-F5344CB8AC3E}">
        <p14:creationId xmlns:p14="http://schemas.microsoft.com/office/powerpoint/2010/main" val="162204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Which NSAG applies for RACH configuration?</a:t>
            </a:r>
          </a:p>
        </p:txBody>
      </p:sp>
      <p:sp>
        <p:nvSpPr>
          <p:cNvPr id="4" name="Content Placeholder 2">
            <a:extLst>
              <a:ext uri="{FF2B5EF4-FFF2-40B4-BE49-F238E27FC236}">
                <a16:creationId xmlns:a16="http://schemas.microsoft.com/office/drawing/2014/main" id="{D8396EA8-BDA0-4C38-B4D1-91AEF0774056}"/>
              </a:ext>
            </a:extLst>
          </p:cNvPr>
          <p:cNvSpPr txBox="1">
            <a:spLocks/>
          </p:cNvSpPr>
          <p:nvPr/>
        </p:nvSpPr>
        <p:spPr>
          <a:xfrm>
            <a:off x="417600" y="1359820"/>
            <a:ext cx="8197795" cy="245197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600" dirty="0">
                <a:solidFill>
                  <a:schemeClr val="tx2"/>
                </a:solidFill>
              </a:rPr>
              <a:t>The NSAGs for RACH configuration are broadcasted in SIB1 alongside the related RACH configuration parameters.</a:t>
            </a:r>
          </a:p>
          <a:p>
            <a:r>
              <a:rPr lang="en-GB" sz="1600" dirty="0">
                <a:solidFill>
                  <a:schemeClr val="tx2"/>
                </a:solidFill>
              </a:rPr>
              <a:t>The UE considers candidate NSAGs for Random Access Configuration in a cell the NSAGs that are broadcasted in SIB 1, are in the UE NSAG configuration and </a:t>
            </a:r>
            <a:r>
              <a:rPr lang="en-GB" sz="1600" b="1" dirty="0">
                <a:solidFill>
                  <a:schemeClr val="tx2"/>
                </a:solidFill>
              </a:rPr>
              <a:t>associated with the network slices of the signalling transaction </a:t>
            </a:r>
            <a:r>
              <a:rPr lang="en-GB" sz="1600" dirty="0">
                <a:solidFill>
                  <a:schemeClr val="tx2"/>
                </a:solidFill>
              </a:rPr>
              <a:t>(see previous slide). </a:t>
            </a:r>
          </a:p>
          <a:p>
            <a:r>
              <a:rPr lang="en-GB" sz="1600" dirty="0">
                <a:solidFill>
                  <a:schemeClr val="tx2"/>
                </a:solidFill>
              </a:rPr>
              <a:t>Out of the candidate NSAGs (if more than one applies) </a:t>
            </a:r>
            <a:r>
              <a:rPr lang="en-GB" sz="1600" b="1" dirty="0">
                <a:solidFill>
                  <a:schemeClr val="tx2"/>
                </a:solidFill>
              </a:rPr>
              <a:t>the highest priority</a:t>
            </a:r>
            <a:r>
              <a:rPr lang="en-GB" sz="1600" dirty="0">
                <a:solidFill>
                  <a:schemeClr val="tx2"/>
                </a:solidFill>
              </a:rPr>
              <a:t> NSAG is selected. If only one applies, then this is the selected NSAG.</a:t>
            </a:r>
          </a:p>
          <a:p>
            <a:endParaRPr lang="en-GB" sz="1600" dirty="0"/>
          </a:p>
        </p:txBody>
      </p:sp>
      <p:sp>
        <p:nvSpPr>
          <p:cNvPr id="5" name="TextBox 4">
            <a:extLst>
              <a:ext uri="{FF2B5EF4-FFF2-40B4-BE49-F238E27FC236}">
                <a16:creationId xmlns:a16="http://schemas.microsoft.com/office/drawing/2014/main" id="{9B61C4ED-A6D4-484F-B276-0639FCB68E4F}"/>
              </a:ext>
            </a:extLst>
          </p:cNvPr>
          <p:cNvSpPr txBox="1"/>
          <p:nvPr/>
        </p:nvSpPr>
        <p:spPr>
          <a:xfrm>
            <a:off x="417600" y="3522634"/>
            <a:ext cx="8432201" cy="707886"/>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sz="2000" dirty="0"/>
              <a:t>Applicable NSAG for a RACH access is determined by the UE considering also NSAG priorities determined at run time based on which slices apply</a:t>
            </a:r>
          </a:p>
        </p:txBody>
      </p:sp>
    </p:spTree>
    <p:extLst>
      <p:ext uri="{BB962C8B-B14F-4D97-AF65-F5344CB8AC3E}">
        <p14:creationId xmlns:p14="http://schemas.microsoft.com/office/powerpoint/2010/main" val="2308180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A0D6C8-0A8A-42B5-8E3D-140889A3019E}"/>
              </a:ext>
            </a:extLst>
          </p:cNvPr>
          <p:cNvSpPr>
            <a:spLocks noGrp="1"/>
          </p:cNvSpPr>
          <p:nvPr>
            <p:ph type="body" sz="quarter" idx="12"/>
          </p:nvPr>
        </p:nvSpPr>
        <p:spPr/>
        <p:txBody>
          <a:bodyPr/>
          <a:lstStyle/>
          <a:p>
            <a:r>
              <a:rPr lang="en-GB" dirty="0"/>
              <a:t>Mission from SA#96</a:t>
            </a:r>
          </a:p>
        </p:txBody>
      </p:sp>
      <p:sp>
        <p:nvSpPr>
          <p:cNvPr id="5" name="TextBox 4">
            <a:extLst>
              <a:ext uri="{FF2B5EF4-FFF2-40B4-BE49-F238E27FC236}">
                <a16:creationId xmlns:a16="http://schemas.microsoft.com/office/drawing/2014/main" id="{F30392D2-D926-47AE-91B8-FF870F4243BA}"/>
              </a:ext>
            </a:extLst>
          </p:cNvPr>
          <p:cNvSpPr txBox="1"/>
          <p:nvPr/>
        </p:nvSpPr>
        <p:spPr>
          <a:xfrm>
            <a:off x="500584" y="1597367"/>
            <a:ext cx="7722341" cy="1754326"/>
          </a:xfrm>
          <a:prstGeom prst="rect">
            <a:avLst/>
          </a:prstGeom>
          <a:noFill/>
        </p:spPr>
        <p:txBody>
          <a:bodyPr wrap="square">
            <a:spAutoFit/>
          </a:bodyPr>
          <a:lstStyle/>
          <a:p>
            <a:r>
              <a:rPr lang="en-US" sz="1800" dirty="0">
                <a:solidFill>
                  <a:srgbClr val="000000"/>
                </a:solidFill>
                <a:effectLst/>
                <a:latin typeface="Times New Roman" panose="02020603050405020304" pitchFamily="18" charset="0"/>
                <a:ea typeface="Malgun Gothic" panose="020B0503020000020004" pitchFamily="34" charset="-127"/>
              </a:rPr>
              <a:t>TSG SA#96 asks SA WG2 to work on clarifying </a:t>
            </a:r>
            <a:r>
              <a:rPr lang="en-US" sz="1800" dirty="0" err="1">
                <a:solidFill>
                  <a:srgbClr val="000000"/>
                </a:solidFill>
                <a:effectLst/>
                <a:latin typeface="Times New Roman" panose="02020603050405020304" pitchFamily="18" charset="0"/>
                <a:ea typeface="Malgun Gothic" panose="020B0503020000020004" pitchFamily="34" charset="-127"/>
              </a:rPr>
              <a:t>NR_Slice_Core</a:t>
            </a:r>
            <a:r>
              <a:rPr lang="en-US" sz="1800" dirty="0">
                <a:solidFill>
                  <a:srgbClr val="000000"/>
                </a:solidFill>
                <a:effectLst/>
                <a:latin typeface="Times New Roman" panose="02020603050405020304" pitchFamily="18" charset="0"/>
                <a:ea typeface="Malgun Gothic" panose="020B0503020000020004" pitchFamily="34" charset="-127"/>
              </a:rPr>
              <a:t> in Q3. </a:t>
            </a:r>
            <a:r>
              <a:rPr lang="en-US" sz="1800" dirty="0">
                <a:solidFill>
                  <a:srgbClr val="000000"/>
                </a:solidFill>
                <a:effectLst/>
                <a:highlight>
                  <a:srgbClr val="FFFF00"/>
                </a:highlight>
                <a:latin typeface="Times New Roman" panose="02020603050405020304" pitchFamily="18" charset="0"/>
                <a:ea typeface="Malgun Gothic" panose="020B0503020000020004" pitchFamily="34" charset="-127"/>
              </a:rPr>
              <a:t>SA WG2 is asked to work on clarifying the Random access </a:t>
            </a:r>
            <a:r>
              <a:rPr lang="en-US" sz="1800" dirty="0" err="1">
                <a:solidFill>
                  <a:srgbClr val="000000"/>
                </a:solidFill>
                <a:effectLst/>
                <a:highlight>
                  <a:srgbClr val="FFFF00"/>
                </a:highlight>
                <a:latin typeface="Times New Roman" panose="02020603050405020304" pitchFamily="18" charset="0"/>
                <a:ea typeface="Malgun Gothic" panose="020B0503020000020004" pitchFamily="34" charset="-127"/>
              </a:rPr>
              <a:t>behaviour</a:t>
            </a:r>
            <a:r>
              <a:rPr lang="en-US" sz="1800"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US" sz="1800" dirty="0">
                <a:solidFill>
                  <a:srgbClr val="000000"/>
                </a:solidFill>
                <a:effectLst/>
                <a:latin typeface="Times New Roman" panose="02020603050405020304" pitchFamily="18" charset="0"/>
                <a:ea typeface="Malgun Gothic" panose="020B0503020000020004" pitchFamily="34" charset="-127"/>
              </a:rPr>
              <a:t>and </a:t>
            </a:r>
            <a:r>
              <a:rPr lang="en-US" sz="1800" dirty="0">
                <a:solidFill>
                  <a:srgbClr val="000000"/>
                </a:solidFill>
                <a:effectLst/>
                <a:highlight>
                  <a:srgbClr val="FFFF00"/>
                </a:highlight>
                <a:latin typeface="Times New Roman" panose="02020603050405020304" pitchFamily="18" charset="0"/>
                <a:ea typeface="Malgun Gothic" panose="020B0503020000020004" pitchFamily="34" charset="-127"/>
              </a:rPr>
              <a:t>how the NSAG priority is formed</a:t>
            </a:r>
            <a:r>
              <a:rPr lang="en-US" sz="1800" dirty="0">
                <a:solidFill>
                  <a:srgbClr val="000000"/>
                </a:solidFill>
                <a:effectLst/>
                <a:latin typeface="Times New Roman" panose="02020603050405020304" pitchFamily="18" charset="0"/>
                <a:ea typeface="Malgun Gothic" panose="020B0503020000020004" pitchFamily="34" charset="-127"/>
              </a:rPr>
              <a:t>. Additionally, </a:t>
            </a:r>
            <a:r>
              <a:rPr lang="en-US" sz="1800" dirty="0">
                <a:solidFill>
                  <a:srgbClr val="000000"/>
                </a:solidFill>
                <a:effectLst/>
                <a:highlight>
                  <a:srgbClr val="FFFF00"/>
                </a:highlight>
                <a:latin typeface="Times New Roman" panose="02020603050405020304" pitchFamily="18" charset="0"/>
                <a:ea typeface="Malgun Gothic" panose="020B0503020000020004" pitchFamily="34" charset="-127"/>
              </a:rPr>
              <a:t>the sentence describing how Cell Reselection is disabled if the NSAG priorities are not sent should be clarified. Impacts on RAN shall be avoided. Interested companies also need to ensure that the corresponding stage 3 aspects are finalized at TSG CT#97.)</a:t>
            </a:r>
            <a:endParaRPr lang="en-GB" dirty="0">
              <a:highlight>
                <a:srgbClr val="FFFF00"/>
              </a:highlight>
            </a:endParaRPr>
          </a:p>
        </p:txBody>
      </p:sp>
    </p:spTree>
    <p:extLst>
      <p:ext uri="{BB962C8B-B14F-4D97-AF65-F5344CB8AC3E}">
        <p14:creationId xmlns:p14="http://schemas.microsoft.com/office/powerpoint/2010/main" val="34657829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US" dirty="0">
                <a:latin typeface="Nokia Pure Headline Ultra Light"/>
              </a:rPr>
              <a:t>CELL RESELECTION handling</a:t>
            </a:r>
            <a:endParaRPr lang="en-US" dirty="0"/>
          </a:p>
        </p:txBody>
      </p:sp>
    </p:spTree>
    <p:extLst>
      <p:ext uri="{BB962C8B-B14F-4D97-AF65-F5344CB8AC3E}">
        <p14:creationId xmlns:p14="http://schemas.microsoft.com/office/powerpoint/2010/main" val="4277750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7A257-5A74-4597-83A0-04B8181FA019}"/>
              </a:ext>
            </a:extLst>
          </p:cNvPr>
          <p:cNvSpPr>
            <a:spLocks noGrp="1"/>
          </p:cNvSpPr>
          <p:nvPr>
            <p:ph type="title"/>
          </p:nvPr>
        </p:nvSpPr>
        <p:spPr>
          <a:xfrm>
            <a:off x="321468" y="154574"/>
            <a:ext cx="8193882" cy="994172"/>
          </a:xfrm>
        </p:spPr>
        <p:txBody>
          <a:bodyPr/>
          <a:lstStyle/>
          <a:p>
            <a:r>
              <a:rPr lang="en-GB" sz="2400" dirty="0">
                <a:latin typeface="Nokia Pure Headline Ultra Light" panose="020B0204020202020204" pitchFamily="34" charset="0"/>
                <a:ea typeface="+mn-ea"/>
                <a:cs typeface="+mn-cs"/>
              </a:rPr>
              <a:t>S-NSSAIs to consider for Cell Reselection and their priorities</a:t>
            </a:r>
          </a:p>
        </p:txBody>
      </p:sp>
      <p:sp>
        <p:nvSpPr>
          <p:cNvPr id="3" name="Content Placeholder 2">
            <a:extLst>
              <a:ext uri="{FF2B5EF4-FFF2-40B4-BE49-F238E27FC236}">
                <a16:creationId xmlns:a16="http://schemas.microsoft.com/office/drawing/2014/main" id="{B80C02D5-E856-4B42-968B-449EDA722371}"/>
              </a:ext>
            </a:extLst>
          </p:cNvPr>
          <p:cNvSpPr>
            <a:spLocks noGrp="1"/>
          </p:cNvSpPr>
          <p:nvPr>
            <p:ph idx="1"/>
          </p:nvPr>
        </p:nvSpPr>
        <p:spPr>
          <a:xfrm>
            <a:off x="723545" y="1148746"/>
            <a:ext cx="7886700" cy="3263504"/>
          </a:xfrm>
        </p:spPr>
        <p:txBody>
          <a:bodyPr/>
          <a:lstStyle/>
          <a:p>
            <a:r>
              <a:rPr lang="en-GB" sz="1600" dirty="0">
                <a:solidFill>
                  <a:schemeClr val="tx2"/>
                </a:solidFill>
              </a:rPr>
              <a:t>Based on current TSs, the UE performs slice-aware cell reselection when it is:</a:t>
            </a:r>
          </a:p>
          <a:p>
            <a:pPr marL="385763" indent="-385763">
              <a:buFont typeface="+mj-lt"/>
              <a:buAutoNum type="arabicPeriod"/>
            </a:pPr>
            <a:r>
              <a:rPr lang="en-GB" sz="1600" dirty="0">
                <a:solidFill>
                  <a:schemeClr val="tx2"/>
                </a:solidFill>
              </a:rPr>
              <a:t>CM-IDLE and has an Allowed NSSAI and potentially some PDU sessions and performs Cell Reselection due to Radio Conditions</a:t>
            </a:r>
          </a:p>
          <a:p>
            <a:pPr marL="385763" indent="-385763">
              <a:buFont typeface="+mj-lt"/>
              <a:buAutoNum type="arabicPeriod"/>
            </a:pPr>
            <a:r>
              <a:rPr lang="en-GB" sz="1600" dirty="0">
                <a:solidFill>
                  <a:schemeClr val="tx2"/>
                </a:solidFill>
              </a:rPr>
              <a:t>CM-IDLE and it is attempting to Register with a new set of network slices (Requested NSSAI is different from the Allowed NSSAI and includes at least a new S-NSSAI not in the Allowed NSSAI)</a:t>
            </a:r>
          </a:p>
          <a:p>
            <a:r>
              <a:rPr lang="en-GB" sz="1600" dirty="0">
                <a:solidFill>
                  <a:schemeClr val="tx2"/>
                </a:solidFill>
              </a:rPr>
              <a:t>For Case 1) and Case 2) different sets of slices are considered as explained in the following slides.</a:t>
            </a:r>
          </a:p>
          <a:p>
            <a:r>
              <a:rPr lang="en-GB" sz="1600" dirty="0">
                <a:solidFill>
                  <a:schemeClr val="tx2"/>
                </a:solidFill>
              </a:rPr>
              <a:t>Correspondingly, the priority of NSAGs can vary depending on the considered set and relative ranking of S-NSSAI priority.</a:t>
            </a:r>
          </a:p>
          <a:p>
            <a:endParaRPr lang="en-GB" dirty="0"/>
          </a:p>
          <a:p>
            <a:endParaRPr lang="en-GB" dirty="0"/>
          </a:p>
        </p:txBody>
      </p:sp>
    </p:spTree>
    <p:extLst>
      <p:ext uri="{BB962C8B-B14F-4D97-AF65-F5344CB8AC3E}">
        <p14:creationId xmlns:p14="http://schemas.microsoft.com/office/powerpoint/2010/main" val="2702363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7A257-5A74-4597-83A0-04B8181FA019}"/>
              </a:ext>
            </a:extLst>
          </p:cNvPr>
          <p:cNvSpPr>
            <a:spLocks noGrp="1"/>
          </p:cNvSpPr>
          <p:nvPr>
            <p:ph type="title"/>
          </p:nvPr>
        </p:nvSpPr>
        <p:spPr>
          <a:xfrm>
            <a:off x="567597" y="130573"/>
            <a:ext cx="8193882" cy="994172"/>
          </a:xfrm>
        </p:spPr>
        <p:txBody>
          <a:bodyPr>
            <a:normAutofit/>
          </a:bodyPr>
          <a:lstStyle/>
          <a:p>
            <a:r>
              <a:rPr lang="en-GB" sz="1800" dirty="0">
                <a:latin typeface="Nokia Pure Headline Ultra Light" panose="020B0204020202020204" pitchFamily="34" charset="0"/>
                <a:ea typeface="+mn-ea"/>
                <a:cs typeface="+mn-cs"/>
              </a:rPr>
              <a:t>CASE 1: UE CM-IDLE and has an Allowed NSSAI and potentially some PDU sessions, performs Cell Reselection due to Radio conditions</a:t>
            </a:r>
          </a:p>
        </p:txBody>
      </p:sp>
      <p:sp>
        <p:nvSpPr>
          <p:cNvPr id="3" name="Content Placeholder 2">
            <a:extLst>
              <a:ext uri="{FF2B5EF4-FFF2-40B4-BE49-F238E27FC236}">
                <a16:creationId xmlns:a16="http://schemas.microsoft.com/office/drawing/2014/main" id="{B80C02D5-E856-4B42-968B-449EDA722371}"/>
              </a:ext>
            </a:extLst>
          </p:cNvPr>
          <p:cNvSpPr>
            <a:spLocks noGrp="1"/>
          </p:cNvSpPr>
          <p:nvPr>
            <p:ph idx="1"/>
          </p:nvPr>
        </p:nvSpPr>
        <p:spPr>
          <a:xfrm>
            <a:off x="3870646" y="1206928"/>
            <a:ext cx="5234335" cy="3263504"/>
          </a:xfrm>
        </p:spPr>
        <p:txBody>
          <a:bodyPr>
            <a:normAutofit/>
          </a:bodyPr>
          <a:lstStyle/>
          <a:p>
            <a:r>
              <a:rPr lang="en-GB" sz="1050" dirty="0"/>
              <a:t>A UE can register proactively with a set of network slices (e.g. registration based on Configured NSSAI) or it is registering based on the need to immediately establish a PDU session. Let’s suppose the </a:t>
            </a:r>
            <a:r>
              <a:rPr lang="en-GB" sz="1050" i="1" dirty="0"/>
              <a:t>UE1</a:t>
            </a:r>
            <a:r>
              <a:rPr lang="en-GB" sz="1050" dirty="0"/>
              <a:t> and </a:t>
            </a:r>
            <a:r>
              <a:rPr lang="en-GB" sz="1050" i="1" dirty="0"/>
              <a:t>UE n </a:t>
            </a:r>
            <a:r>
              <a:rPr lang="en-GB" sz="1050" dirty="0"/>
              <a:t>both registered proactively with all the 4 S-NSSAIs.</a:t>
            </a:r>
          </a:p>
          <a:p>
            <a:r>
              <a:rPr lang="en-GB" sz="1050" dirty="0"/>
              <a:t>The RAN usually steers the UE to a band best serving the active connectivity. If there is no PDU session for a network slice, this slice bands are not considered. </a:t>
            </a:r>
            <a:r>
              <a:rPr lang="en-GB" sz="1050" b="1" dirty="0"/>
              <a:t>A similar logic can be followed in idle mode also, by prioritizing S-NSSAIs of slices  with PDU sessions associated with them. In short the goal is to ensure we </a:t>
            </a:r>
            <a:r>
              <a:rPr lang="en-GB" sz="1050" b="1" dirty="0" err="1"/>
              <a:t>sty</a:t>
            </a:r>
            <a:r>
              <a:rPr lang="en-GB" sz="1050" b="1" dirty="0"/>
              <a:t> in bands supporting the ongoing PDU sessions</a:t>
            </a:r>
          </a:p>
          <a:p>
            <a:r>
              <a:rPr lang="en-GB" sz="1050" dirty="0"/>
              <a:t>For instance, for </a:t>
            </a:r>
            <a:r>
              <a:rPr lang="en-GB" sz="1050" i="1" dirty="0"/>
              <a:t>UE 1</a:t>
            </a:r>
            <a:r>
              <a:rPr lang="en-GB" sz="1050" dirty="0"/>
              <a:t>, the focus would be on S-NSSA 2 and S-NSSAI 4, while for</a:t>
            </a:r>
            <a:r>
              <a:rPr lang="en-GB" sz="1050" i="1" dirty="0"/>
              <a:t> UE n</a:t>
            </a:r>
            <a:r>
              <a:rPr lang="en-GB" sz="1050" dirty="0"/>
              <a:t>, the focus would be on S-NSSAI 3.</a:t>
            </a:r>
          </a:p>
          <a:p>
            <a:r>
              <a:rPr lang="en-GB" sz="1050" dirty="0"/>
              <a:t>Consequently, the </a:t>
            </a:r>
            <a:r>
              <a:rPr lang="en-GB" sz="1050" i="1" dirty="0"/>
              <a:t>UE 1 </a:t>
            </a:r>
            <a:r>
              <a:rPr lang="en-GB" sz="1050" dirty="0"/>
              <a:t>would consider NSAG1(priority 4) and NSAG2 (priority 2), and </a:t>
            </a:r>
            <a:r>
              <a:rPr lang="en-GB" sz="1050" i="1" dirty="0"/>
              <a:t>UE n </a:t>
            </a:r>
            <a:r>
              <a:rPr lang="en-GB" sz="1050" dirty="0"/>
              <a:t>would consider NSAG 2 (priority 3) and set the NSAG 1 priority to a lower value than 3. </a:t>
            </a:r>
          </a:p>
          <a:p>
            <a:pPr lvl="1"/>
            <a:r>
              <a:rPr lang="en-GB" sz="750" dirty="0"/>
              <a:t>Potentially the UE internally cold have a ranking for S-NSSAI with PDU sessions and one for S-NSSAI without PDU sessions and consider the ones with PDU sessions first.. We do not need to specify how the S-NSSAIs without PDU sessions are ranked lower (i.e. the exact values of priority), as long as they still are ranked relative to one another according to their subscribed priority.</a:t>
            </a:r>
            <a:endParaRPr lang="en-GB" sz="900" dirty="0"/>
          </a:p>
          <a:p>
            <a:endParaRPr lang="en-GB" sz="1200" dirty="0"/>
          </a:p>
          <a:p>
            <a:endParaRPr lang="en-GB" sz="1200" dirty="0"/>
          </a:p>
          <a:p>
            <a:endParaRPr lang="en-GB" sz="1200" dirty="0"/>
          </a:p>
        </p:txBody>
      </p:sp>
      <p:sp>
        <p:nvSpPr>
          <p:cNvPr id="4" name="Rectangle 3">
            <a:extLst>
              <a:ext uri="{FF2B5EF4-FFF2-40B4-BE49-F238E27FC236}">
                <a16:creationId xmlns:a16="http://schemas.microsoft.com/office/drawing/2014/main" id="{6B39BC39-E2F7-41B4-8AD1-6472CE58B176}"/>
              </a:ext>
            </a:extLst>
          </p:cNvPr>
          <p:cNvSpPr/>
          <p:nvPr/>
        </p:nvSpPr>
        <p:spPr>
          <a:xfrm>
            <a:off x="430076" y="1595102"/>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1 </a:t>
            </a:r>
            <a:r>
              <a:rPr lang="en-GB" sz="1350" dirty="0" err="1"/>
              <a:t>prio</a:t>
            </a:r>
            <a:r>
              <a:rPr lang="en-GB" sz="1350" dirty="0"/>
              <a:t> 1</a:t>
            </a:r>
          </a:p>
        </p:txBody>
      </p:sp>
      <p:sp>
        <p:nvSpPr>
          <p:cNvPr id="5" name="Rectangle 4">
            <a:extLst>
              <a:ext uri="{FF2B5EF4-FFF2-40B4-BE49-F238E27FC236}">
                <a16:creationId xmlns:a16="http://schemas.microsoft.com/office/drawing/2014/main" id="{D7306576-C08A-4FD6-B970-2126810AD894}"/>
              </a:ext>
            </a:extLst>
          </p:cNvPr>
          <p:cNvSpPr/>
          <p:nvPr/>
        </p:nvSpPr>
        <p:spPr>
          <a:xfrm>
            <a:off x="420097" y="1996221"/>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2 </a:t>
            </a:r>
            <a:r>
              <a:rPr lang="en-GB" sz="1350" dirty="0" err="1"/>
              <a:t>prio</a:t>
            </a:r>
            <a:r>
              <a:rPr lang="en-GB" sz="1350" dirty="0"/>
              <a:t> 2 </a:t>
            </a:r>
          </a:p>
        </p:txBody>
      </p:sp>
      <p:sp>
        <p:nvSpPr>
          <p:cNvPr id="6" name="Rectangle 5">
            <a:extLst>
              <a:ext uri="{FF2B5EF4-FFF2-40B4-BE49-F238E27FC236}">
                <a16:creationId xmlns:a16="http://schemas.microsoft.com/office/drawing/2014/main" id="{43A3E606-2AC2-472E-A183-492AB6ACCC14}"/>
              </a:ext>
            </a:extLst>
          </p:cNvPr>
          <p:cNvSpPr/>
          <p:nvPr/>
        </p:nvSpPr>
        <p:spPr>
          <a:xfrm>
            <a:off x="420097" y="2458212"/>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3 </a:t>
            </a:r>
            <a:r>
              <a:rPr lang="en-GB" sz="1350" dirty="0" err="1"/>
              <a:t>prio</a:t>
            </a:r>
            <a:r>
              <a:rPr lang="en-GB" sz="1350" dirty="0"/>
              <a:t> 3</a:t>
            </a:r>
          </a:p>
        </p:txBody>
      </p:sp>
      <p:sp>
        <p:nvSpPr>
          <p:cNvPr id="7" name="Rectangle 6">
            <a:extLst>
              <a:ext uri="{FF2B5EF4-FFF2-40B4-BE49-F238E27FC236}">
                <a16:creationId xmlns:a16="http://schemas.microsoft.com/office/drawing/2014/main" id="{60BE2864-F666-41F5-AC60-BFFC5D1A0E32}"/>
              </a:ext>
            </a:extLst>
          </p:cNvPr>
          <p:cNvSpPr/>
          <p:nvPr/>
        </p:nvSpPr>
        <p:spPr>
          <a:xfrm>
            <a:off x="402631" y="2884783"/>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4 </a:t>
            </a:r>
            <a:r>
              <a:rPr lang="en-GB" sz="1350" dirty="0" err="1"/>
              <a:t>prio</a:t>
            </a:r>
            <a:r>
              <a:rPr lang="en-GB" sz="1350" dirty="0"/>
              <a:t> 4</a:t>
            </a:r>
          </a:p>
        </p:txBody>
      </p:sp>
      <p:sp>
        <p:nvSpPr>
          <p:cNvPr id="8" name="TextBox 7">
            <a:extLst>
              <a:ext uri="{FF2B5EF4-FFF2-40B4-BE49-F238E27FC236}">
                <a16:creationId xmlns:a16="http://schemas.microsoft.com/office/drawing/2014/main" id="{376C3C7B-7D0D-4187-A589-D820BAC0942C}"/>
              </a:ext>
            </a:extLst>
          </p:cNvPr>
          <p:cNvSpPr txBox="1"/>
          <p:nvPr/>
        </p:nvSpPr>
        <p:spPr>
          <a:xfrm>
            <a:off x="769254" y="1271302"/>
            <a:ext cx="534121" cy="300082"/>
          </a:xfrm>
          <a:prstGeom prst="rect">
            <a:avLst/>
          </a:prstGeom>
          <a:noFill/>
        </p:spPr>
        <p:txBody>
          <a:bodyPr wrap="none" rtlCol="0">
            <a:spAutoFit/>
          </a:bodyPr>
          <a:lstStyle/>
          <a:p>
            <a:r>
              <a:rPr lang="en-GB" sz="1350" dirty="0"/>
              <a:t>UE 1</a:t>
            </a:r>
          </a:p>
        </p:txBody>
      </p:sp>
      <p:sp>
        <p:nvSpPr>
          <p:cNvPr id="13" name="TextBox 12">
            <a:extLst>
              <a:ext uri="{FF2B5EF4-FFF2-40B4-BE49-F238E27FC236}">
                <a16:creationId xmlns:a16="http://schemas.microsoft.com/office/drawing/2014/main" id="{92291541-6AC2-4862-94BF-944FBBFB5E6A}"/>
              </a:ext>
            </a:extLst>
          </p:cNvPr>
          <p:cNvSpPr txBox="1"/>
          <p:nvPr/>
        </p:nvSpPr>
        <p:spPr>
          <a:xfrm>
            <a:off x="2801917" y="1271302"/>
            <a:ext cx="529312" cy="300082"/>
          </a:xfrm>
          <a:prstGeom prst="rect">
            <a:avLst/>
          </a:prstGeom>
          <a:noFill/>
        </p:spPr>
        <p:txBody>
          <a:bodyPr wrap="none" rtlCol="0">
            <a:spAutoFit/>
          </a:bodyPr>
          <a:lstStyle/>
          <a:p>
            <a:r>
              <a:rPr lang="en-GB" sz="1350" dirty="0"/>
              <a:t>UE n</a:t>
            </a:r>
          </a:p>
        </p:txBody>
      </p:sp>
      <p:sp>
        <p:nvSpPr>
          <p:cNvPr id="14" name="Oval 13">
            <a:extLst>
              <a:ext uri="{FF2B5EF4-FFF2-40B4-BE49-F238E27FC236}">
                <a16:creationId xmlns:a16="http://schemas.microsoft.com/office/drawing/2014/main" id="{40AEBC21-410D-4184-BF17-191A5291EE3C}"/>
              </a:ext>
            </a:extLst>
          </p:cNvPr>
          <p:cNvSpPr/>
          <p:nvPr/>
        </p:nvSpPr>
        <p:spPr>
          <a:xfrm>
            <a:off x="1570142" y="3107267"/>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7" name="Oval 16">
            <a:extLst>
              <a:ext uri="{FF2B5EF4-FFF2-40B4-BE49-F238E27FC236}">
                <a16:creationId xmlns:a16="http://schemas.microsoft.com/office/drawing/2014/main" id="{6032DC58-BF46-4C9D-85A0-4E52939DC918}"/>
              </a:ext>
            </a:extLst>
          </p:cNvPr>
          <p:cNvSpPr/>
          <p:nvPr/>
        </p:nvSpPr>
        <p:spPr>
          <a:xfrm>
            <a:off x="1559101" y="2189526"/>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8" name="TextBox 17">
            <a:extLst>
              <a:ext uri="{FF2B5EF4-FFF2-40B4-BE49-F238E27FC236}">
                <a16:creationId xmlns:a16="http://schemas.microsoft.com/office/drawing/2014/main" id="{42E68B74-2057-4FDB-A2CB-6619A7069060}"/>
              </a:ext>
            </a:extLst>
          </p:cNvPr>
          <p:cNvSpPr txBox="1"/>
          <p:nvPr/>
        </p:nvSpPr>
        <p:spPr>
          <a:xfrm>
            <a:off x="226870" y="892486"/>
            <a:ext cx="2614818" cy="30008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350" dirty="0"/>
              <a:t>NSAG 1 = (S-NSSA 1, S-NSSAI 4)</a:t>
            </a:r>
          </a:p>
        </p:txBody>
      </p:sp>
      <p:sp>
        <p:nvSpPr>
          <p:cNvPr id="19" name="TextBox 18">
            <a:extLst>
              <a:ext uri="{FF2B5EF4-FFF2-40B4-BE49-F238E27FC236}">
                <a16:creationId xmlns:a16="http://schemas.microsoft.com/office/drawing/2014/main" id="{7A2F7D91-6E95-4868-9E18-0A7021F8592A}"/>
              </a:ext>
            </a:extLst>
          </p:cNvPr>
          <p:cNvSpPr txBox="1"/>
          <p:nvPr/>
        </p:nvSpPr>
        <p:spPr>
          <a:xfrm>
            <a:off x="2960152" y="906846"/>
            <a:ext cx="2773204" cy="30008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350" dirty="0"/>
              <a:t>NSAG 2 = (S-NSSAI 2, S-NSSAI 3)</a:t>
            </a:r>
          </a:p>
        </p:txBody>
      </p:sp>
      <p:sp>
        <p:nvSpPr>
          <p:cNvPr id="20" name="Rectangle 19">
            <a:extLst>
              <a:ext uri="{FF2B5EF4-FFF2-40B4-BE49-F238E27FC236}">
                <a16:creationId xmlns:a16="http://schemas.microsoft.com/office/drawing/2014/main" id="{4F2AEC71-5E4B-4935-843F-697FCD745841}"/>
              </a:ext>
            </a:extLst>
          </p:cNvPr>
          <p:cNvSpPr/>
          <p:nvPr/>
        </p:nvSpPr>
        <p:spPr>
          <a:xfrm>
            <a:off x="2288526" y="1619673"/>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1 </a:t>
            </a:r>
            <a:r>
              <a:rPr lang="en-GB" sz="1350" dirty="0" err="1"/>
              <a:t>prio</a:t>
            </a:r>
            <a:r>
              <a:rPr lang="en-GB" sz="1350" dirty="0"/>
              <a:t> 1</a:t>
            </a:r>
          </a:p>
        </p:txBody>
      </p:sp>
      <p:sp>
        <p:nvSpPr>
          <p:cNvPr id="21" name="Rectangle 20">
            <a:extLst>
              <a:ext uri="{FF2B5EF4-FFF2-40B4-BE49-F238E27FC236}">
                <a16:creationId xmlns:a16="http://schemas.microsoft.com/office/drawing/2014/main" id="{71837668-306E-4E9F-86F3-AD05891E232D}"/>
              </a:ext>
            </a:extLst>
          </p:cNvPr>
          <p:cNvSpPr/>
          <p:nvPr/>
        </p:nvSpPr>
        <p:spPr>
          <a:xfrm>
            <a:off x="2278547" y="1996221"/>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2 </a:t>
            </a:r>
            <a:r>
              <a:rPr lang="en-GB" sz="1350" dirty="0" err="1"/>
              <a:t>prio</a:t>
            </a:r>
            <a:r>
              <a:rPr lang="en-GB" sz="1350" dirty="0"/>
              <a:t> 2 </a:t>
            </a:r>
          </a:p>
        </p:txBody>
      </p:sp>
      <p:sp>
        <p:nvSpPr>
          <p:cNvPr id="22" name="Rectangle 21">
            <a:extLst>
              <a:ext uri="{FF2B5EF4-FFF2-40B4-BE49-F238E27FC236}">
                <a16:creationId xmlns:a16="http://schemas.microsoft.com/office/drawing/2014/main" id="{5B983B0B-13C6-40C5-953C-B1CC338E53DC}"/>
              </a:ext>
            </a:extLst>
          </p:cNvPr>
          <p:cNvSpPr/>
          <p:nvPr/>
        </p:nvSpPr>
        <p:spPr>
          <a:xfrm>
            <a:off x="2278547" y="2458212"/>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3 </a:t>
            </a:r>
            <a:r>
              <a:rPr lang="en-GB" sz="1350" dirty="0" err="1"/>
              <a:t>prio</a:t>
            </a:r>
            <a:r>
              <a:rPr lang="en-GB" sz="1350" dirty="0"/>
              <a:t> 3</a:t>
            </a:r>
          </a:p>
        </p:txBody>
      </p:sp>
      <p:sp>
        <p:nvSpPr>
          <p:cNvPr id="23" name="Rectangle 22">
            <a:extLst>
              <a:ext uri="{FF2B5EF4-FFF2-40B4-BE49-F238E27FC236}">
                <a16:creationId xmlns:a16="http://schemas.microsoft.com/office/drawing/2014/main" id="{69B0769A-674F-42E2-9736-D4EB1CC99C15}"/>
              </a:ext>
            </a:extLst>
          </p:cNvPr>
          <p:cNvSpPr/>
          <p:nvPr/>
        </p:nvSpPr>
        <p:spPr>
          <a:xfrm>
            <a:off x="2278547" y="2884783"/>
            <a:ext cx="1463658" cy="27699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4 </a:t>
            </a:r>
            <a:r>
              <a:rPr lang="en-GB" sz="1350" dirty="0" err="1"/>
              <a:t>prio</a:t>
            </a:r>
            <a:r>
              <a:rPr lang="en-GB" sz="1350" dirty="0"/>
              <a:t> 4</a:t>
            </a:r>
          </a:p>
        </p:txBody>
      </p:sp>
      <p:sp>
        <p:nvSpPr>
          <p:cNvPr id="15" name="Oval 14">
            <a:extLst>
              <a:ext uri="{FF2B5EF4-FFF2-40B4-BE49-F238E27FC236}">
                <a16:creationId xmlns:a16="http://schemas.microsoft.com/office/drawing/2014/main" id="{08A2E312-F2BB-4AA6-B712-0B876AE3FC79}"/>
              </a:ext>
            </a:extLst>
          </p:cNvPr>
          <p:cNvSpPr/>
          <p:nvPr/>
        </p:nvSpPr>
        <p:spPr>
          <a:xfrm>
            <a:off x="3462205" y="2648328"/>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4" name="Oval 23">
            <a:extLst>
              <a:ext uri="{FF2B5EF4-FFF2-40B4-BE49-F238E27FC236}">
                <a16:creationId xmlns:a16="http://schemas.microsoft.com/office/drawing/2014/main" id="{4E8F5F52-7666-42D2-B3F8-B2D3C30DE24A}"/>
              </a:ext>
            </a:extLst>
          </p:cNvPr>
          <p:cNvSpPr/>
          <p:nvPr/>
        </p:nvSpPr>
        <p:spPr>
          <a:xfrm>
            <a:off x="39018" y="3426997"/>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5" name="TextBox 24">
            <a:extLst>
              <a:ext uri="{FF2B5EF4-FFF2-40B4-BE49-F238E27FC236}">
                <a16:creationId xmlns:a16="http://schemas.microsoft.com/office/drawing/2014/main" id="{60805488-4D48-4893-BD7A-9A5088C15256}"/>
              </a:ext>
            </a:extLst>
          </p:cNvPr>
          <p:cNvSpPr txBox="1"/>
          <p:nvPr/>
        </p:nvSpPr>
        <p:spPr>
          <a:xfrm>
            <a:off x="473484" y="3340978"/>
            <a:ext cx="2887329" cy="300082"/>
          </a:xfrm>
          <a:prstGeom prst="rect">
            <a:avLst/>
          </a:prstGeom>
          <a:noFill/>
        </p:spPr>
        <p:txBody>
          <a:bodyPr wrap="none" rtlCol="0">
            <a:spAutoFit/>
          </a:bodyPr>
          <a:lstStyle/>
          <a:p>
            <a:r>
              <a:rPr lang="en-GB" sz="1350" dirty="0"/>
              <a:t>Slice with at least one PDU session </a:t>
            </a:r>
          </a:p>
        </p:txBody>
      </p:sp>
      <p:sp>
        <p:nvSpPr>
          <p:cNvPr id="26" name="TextBox 25">
            <a:extLst>
              <a:ext uri="{FF2B5EF4-FFF2-40B4-BE49-F238E27FC236}">
                <a16:creationId xmlns:a16="http://schemas.microsoft.com/office/drawing/2014/main" id="{1FEAA4DB-8C2B-4ACB-A696-EAA599DB7733}"/>
              </a:ext>
            </a:extLst>
          </p:cNvPr>
          <p:cNvSpPr txBox="1"/>
          <p:nvPr/>
        </p:nvSpPr>
        <p:spPr>
          <a:xfrm>
            <a:off x="97476" y="3939377"/>
            <a:ext cx="8949047" cy="769441"/>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sz="1100" dirty="0"/>
              <a:t>The NSAGs and NSAG priority priority is set in the UE by:</a:t>
            </a:r>
          </a:p>
          <a:p>
            <a:pPr marL="214313" indent="-214313">
              <a:buFont typeface="Arial" panose="020B0604020202020204" pitchFamily="34" charset="0"/>
              <a:buChar char="•"/>
            </a:pPr>
            <a:r>
              <a:rPr lang="en-GB" sz="1100" dirty="0"/>
              <a:t>Considering to be higher ranking the S-NSSAIs in the Allowed NSSAI with PDU sessions ordered based on their priority</a:t>
            </a:r>
          </a:p>
          <a:p>
            <a:pPr marL="214313" indent="-214313">
              <a:buFont typeface="Arial" panose="020B0604020202020204" pitchFamily="34" charset="0"/>
              <a:buChar char="•"/>
            </a:pPr>
            <a:r>
              <a:rPr lang="en-GB" sz="1100" dirty="0"/>
              <a:t>Considering S-NSSAIs without PDU sessions are ranked according to the Priority but at a lower priority value than those NSAGs with PDU sessions.</a:t>
            </a:r>
          </a:p>
        </p:txBody>
      </p:sp>
    </p:spTree>
    <p:extLst>
      <p:ext uri="{BB962C8B-B14F-4D97-AF65-F5344CB8AC3E}">
        <p14:creationId xmlns:p14="http://schemas.microsoft.com/office/powerpoint/2010/main" val="3337237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7A257-5A74-4597-83A0-04B8181FA019}"/>
              </a:ext>
            </a:extLst>
          </p:cNvPr>
          <p:cNvSpPr>
            <a:spLocks noGrp="1"/>
          </p:cNvSpPr>
          <p:nvPr>
            <p:ph type="title"/>
          </p:nvPr>
        </p:nvSpPr>
        <p:spPr>
          <a:xfrm>
            <a:off x="270346" y="196625"/>
            <a:ext cx="8873653" cy="994172"/>
          </a:xfrm>
        </p:spPr>
        <p:txBody>
          <a:bodyPr>
            <a:normAutofit/>
          </a:bodyPr>
          <a:lstStyle/>
          <a:p>
            <a:r>
              <a:rPr lang="en-GB" sz="2000" dirty="0">
                <a:latin typeface="Nokia Pure Headline Ultra Light" panose="020B0204020202020204" pitchFamily="34" charset="0"/>
                <a:ea typeface="+mn-ea"/>
                <a:cs typeface="+mn-cs"/>
              </a:rPr>
              <a:t>CASE 2: UE CM-IDLE and Requests a set of S-NSSAI(s) including a new S-NSSAI</a:t>
            </a:r>
          </a:p>
        </p:txBody>
      </p:sp>
      <p:sp>
        <p:nvSpPr>
          <p:cNvPr id="3" name="Content Placeholder 2">
            <a:extLst>
              <a:ext uri="{FF2B5EF4-FFF2-40B4-BE49-F238E27FC236}">
                <a16:creationId xmlns:a16="http://schemas.microsoft.com/office/drawing/2014/main" id="{B80C02D5-E856-4B42-968B-449EDA722371}"/>
              </a:ext>
            </a:extLst>
          </p:cNvPr>
          <p:cNvSpPr>
            <a:spLocks noGrp="1"/>
          </p:cNvSpPr>
          <p:nvPr>
            <p:ph idx="1"/>
          </p:nvPr>
        </p:nvSpPr>
        <p:spPr>
          <a:xfrm>
            <a:off x="2536852" y="788774"/>
            <a:ext cx="3880286" cy="3263504"/>
          </a:xfrm>
        </p:spPr>
        <p:txBody>
          <a:bodyPr>
            <a:normAutofit/>
          </a:bodyPr>
          <a:lstStyle/>
          <a:p>
            <a:r>
              <a:rPr lang="en-GB" sz="1050" dirty="0"/>
              <a:t>A UE can register with a new (set of) S-NSSAIs by including in the Requested NSSAI in a Registration </a:t>
            </a:r>
            <a:r>
              <a:rPr lang="en-GB" sz="1050" b="1" dirty="0"/>
              <a:t>Request  at least one S-NSSAI not yet in the current Allowed NSSAI</a:t>
            </a:r>
          </a:p>
          <a:p>
            <a:r>
              <a:rPr lang="en-GB" sz="1050" dirty="0"/>
              <a:t>The text in the TS now provides that the UE can trigger Cell Reselection ahead of sending such Registration Request.</a:t>
            </a:r>
          </a:p>
          <a:p>
            <a:r>
              <a:rPr lang="en-GB" sz="1050" dirty="0"/>
              <a:t>The purpose of this Reselection is to potentially move to a cell supporting the new (set of) S-NSSAIs (it is possible the current cell TA may not support the S-NSSAI).</a:t>
            </a:r>
          </a:p>
          <a:p>
            <a:r>
              <a:rPr lang="en-GB" sz="1050" b="1" dirty="0"/>
              <a:t>Consequently, the UE shall consider the new S-NSSAIs in the Requested NSSAI with their priority when defining the NSAG priority, </a:t>
            </a:r>
            <a:r>
              <a:rPr lang="en-GB" sz="1050" dirty="0"/>
              <a:t>regardless of whether there are PDU sessions associated (</a:t>
            </a:r>
            <a:r>
              <a:rPr lang="en-GB" sz="1050" b="1" dirty="0"/>
              <a:t>S-NSSAIs not yet in the Allowed NSSAI have no associated PDU sessions so it is not “fair” to deprioritize them upfront), and ranks them according to the subscribed priority against any S-NSSAI</a:t>
            </a:r>
            <a:r>
              <a:rPr lang="en-GB" sz="1050" dirty="0"/>
              <a:t> )</a:t>
            </a:r>
          </a:p>
          <a:p>
            <a:r>
              <a:rPr lang="en-GB" sz="1050" dirty="0"/>
              <a:t>In the example on the left, assuming the Requested NSSAI ( S-NSSAI 1, S-NSSAI2, S-NSSAI3) when the Allowed NSSAI was (S-NSSAI 2,S-NSSAI 3), the applicable NSAGs and priorities are NSAG 1 (priority 1) and NSAG2 (priority 2)</a:t>
            </a:r>
          </a:p>
          <a:p>
            <a:endParaRPr lang="en-GB" sz="1200" dirty="0"/>
          </a:p>
          <a:p>
            <a:endParaRPr lang="en-GB" sz="1200" dirty="0"/>
          </a:p>
          <a:p>
            <a:endParaRPr lang="en-GB" sz="1200" dirty="0"/>
          </a:p>
          <a:p>
            <a:endParaRPr lang="en-GB" sz="1200" dirty="0"/>
          </a:p>
        </p:txBody>
      </p:sp>
      <p:sp>
        <p:nvSpPr>
          <p:cNvPr id="4" name="Rectangle 3">
            <a:extLst>
              <a:ext uri="{FF2B5EF4-FFF2-40B4-BE49-F238E27FC236}">
                <a16:creationId xmlns:a16="http://schemas.microsoft.com/office/drawing/2014/main" id="{6B39BC39-E2F7-41B4-8AD1-6472CE58B176}"/>
              </a:ext>
            </a:extLst>
          </p:cNvPr>
          <p:cNvSpPr/>
          <p:nvPr/>
        </p:nvSpPr>
        <p:spPr>
          <a:xfrm>
            <a:off x="814390" y="1763097"/>
            <a:ext cx="1463658"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1 </a:t>
            </a:r>
            <a:r>
              <a:rPr lang="en-GB" sz="1350" dirty="0" err="1"/>
              <a:t>prio</a:t>
            </a:r>
            <a:r>
              <a:rPr lang="en-GB" sz="1350" dirty="0"/>
              <a:t> 1</a:t>
            </a:r>
          </a:p>
        </p:txBody>
      </p:sp>
      <p:sp>
        <p:nvSpPr>
          <p:cNvPr id="5" name="Rectangle 4">
            <a:extLst>
              <a:ext uri="{FF2B5EF4-FFF2-40B4-BE49-F238E27FC236}">
                <a16:creationId xmlns:a16="http://schemas.microsoft.com/office/drawing/2014/main" id="{D7306576-C08A-4FD6-B970-2126810AD894}"/>
              </a:ext>
            </a:extLst>
          </p:cNvPr>
          <p:cNvSpPr/>
          <p:nvPr/>
        </p:nvSpPr>
        <p:spPr>
          <a:xfrm>
            <a:off x="804411" y="2164216"/>
            <a:ext cx="1463658"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2 </a:t>
            </a:r>
            <a:r>
              <a:rPr lang="en-GB" sz="1350" dirty="0" err="1"/>
              <a:t>prio</a:t>
            </a:r>
            <a:r>
              <a:rPr lang="en-GB" sz="1350" dirty="0"/>
              <a:t> 2 </a:t>
            </a:r>
          </a:p>
        </p:txBody>
      </p:sp>
      <p:sp>
        <p:nvSpPr>
          <p:cNvPr id="6" name="Rectangle 5">
            <a:extLst>
              <a:ext uri="{FF2B5EF4-FFF2-40B4-BE49-F238E27FC236}">
                <a16:creationId xmlns:a16="http://schemas.microsoft.com/office/drawing/2014/main" id="{43A3E606-2AC2-472E-A183-492AB6ACCC14}"/>
              </a:ext>
            </a:extLst>
          </p:cNvPr>
          <p:cNvSpPr/>
          <p:nvPr/>
        </p:nvSpPr>
        <p:spPr>
          <a:xfrm>
            <a:off x="804411" y="2626207"/>
            <a:ext cx="1463658" cy="276999"/>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3 </a:t>
            </a:r>
            <a:r>
              <a:rPr lang="en-GB" sz="1350" dirty="0" err="1"/>
              <a:t>prio</a:t>
            </a:r>
            <a:r>
              <a:rPr lang="en-GB" sz="1350" dirty="0"/>
              <a:t> 3</a:t>
            </a:r>
          </a:p>
        </p:txBody>
      </p:sp>
      <p:sp>
        <p:nvSpPr>
          <p:cNvPr id="7" name="Rectangle 6">
            <a:extLst>
              <a:ext uri="{FF2B5EF4-FFF2-40B4-BE49-F238E27FC236}">
                <a16:creationId xmlns:a16="http://schemas.microsoft.com/office/drawing/2014/main" id="{60BE2864-F666-41F5-AC60-BFFC5D1A0E32}"/>
              </a:ext>
            </a:extLst>
          </p:cNvPr>
          <p:cNvSpPr/>
          <p:nvPr/>
        </p:nvSpPr>
        <p:spPr>
          <a:xfrm>
            <a:off x="804411" y="3052778"/>
            <a:ext cx="1463658"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4 </a:t>
            </a:r>
            <a:r>
              <a:rPr lang="en-GB" sz="1350" dirty="0" err="1"/>
              <a:t>prio</a:t>
            </a:r>
            <a:r>
              <a:rPr lang="en-GB" sz="1350" dirty="0"/>
              <a:t> 4</a:t>
            </a:r>
          </a:p>
        </p:txBody>
      </p:sp>
      <p:sp>
        <p:nvSpPr>
          <p:cNvPr id="8" name="TextBox 7">
            <a:extLst>
              <a:ext uri="{FF2B5EF4-FFF2-40B4-BE49-F238E27FC236}">
                <a16:creationId xmlns:a16="http://schemas.microsoft.com/office/drawing/2014/main" id="{376C3C7B-7D0D-4187-A589-D820BAC0942C}"/>
              </a:ext>
            </a:extLst>
          </p:cNvPr>
          <p:cNvSpPr txBox="1"/>
          <p:nvPr/>
        </p:nvSpPr>
        <p:spPr>
          <a:xfrm>
            <a:off x="1171034" y="1430628"/>
            <a:ext cx="534121" cy="300082"/>
          </a:xfrm>
          <a:prstGeom prst="rect">
            <a:avLst/>
          </a:prstGeom>
          <a:noFill/>
        </p:spPr>
        <p:txBody>
          <a:bodyPr wrap="none" rtlCol="0">
            <a:spAutoFit/>
          </a:bodyPr>
          <a:lstStyle/>
          <a:p>
            <a:r>
              <a:rPr lang="en-GB" sz="1350" dirty="0"/>
              <a:t>UE 1</a:t>
            </a:r>
          </a:p>
        </p:txBody>
      </p:sp>
      <p:sp>
        <p:nvSpPr>
          <p:cNvPr id="18" name="TextBox 17">
            <a:extLst>
              <a:ext uri="{FF2B5EF4-FFF2-40B4-BE49-F238E27FC236}">
                <a16:creationId xmlns:a16="http://schemas.microsoft.com/office/drawing/2014/main" id="{42E68B74-2057-4FDB-A2CB-6619A7069060}"/>
              </a:ext>
            </a:extLst>
          </p:cNvPr>
          <p:cNvSpPr txBox="1"/>
          <p:nvPr/>
        </p:nvSpPr>
        <p:spPr>
          <a:xfrm>
            <a:off x="6503338" y="1150343"/>
            <a:ext cx="2614818" cy="30008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350" dirty="0"/>
              <a:t>NSAG 1 = (S-NSSA 1, S-NSSAI 4)</a:t>
            </a:r>
          </a:p>
        </p:txBody>
      </p:sp>
      <p:sp>
        <p:nvSpPr>
          <p:cNvPr id="19" name="TextBox 18">
            <a:extLst>
              <a:ext uri="{FF2B5EF4-FFF2-40B4-BE49-F238E27FC236}">
                <a16:creationId xmlns:a16="http://schemas.microsoft.com/office/drawing/2014/main" id="{7A2F7D91-6E95-4868-9E18-0A7021F8592A}"/>
              </a:ext>
            </a:extLst>
          </p:cNvPr>
          <p:cNvSpPr txBox="1"/>
          <p:nvPr/>
        </p:nvSpPr>
        <p:spPr>
          <a:xfrm>
            <a:off x="6503339" y="1518780"/>
            <a:ext cx="2614817" cy="30008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350" dirty="0"/>
              <a:t>NSAG 2 = (S-NSSA 2, S-NSSAI 3)</a:t>
            </a:r>
          </a:p>
        </p:txBody>
      </p:sp>
      <p:sp>
        <p:nvSpPr>
          <p:cNvPr id="26" name="TextBox 25">
            <a:extLst>
              <a:ext uri="{FF2B5EF4-FFF2-40B4-BE49-F238E27FC236}">
                <a16:creationId xmlns:a16="http://schemas.microsoft.com/office/drawing/2014/main" id="{1FEAA4DB-8C2B-4ACB-A696-EAA599DB7733}"/>
              </a:ext>
            </a:extLst>
          </p:cNvPr>
          <p:cNvSpPr txBox="1"/>
          <p:nvPr/>
        </p:nvSpPr>
        <p:spPr>
          <a:xfrm>
            <a:off x="416710" y="4640138"/>
            <a:ext cx="8305781" cy="32316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sz="1500" dirty="0"/>
              <a:t>The NSAGs and NSAGs priorities is set by considering all S-NSSAIs in the Requested NSSAI</a:t>
            </a:r>
          </a:p>
        </p:txBody>
      </p:sp>
      <p:sp>
        <p:nvSpPr>
          <p:cNvPr id="9" name="TextBox 8">
            <a:extLst>
              <a:ext uri="{FF2B5EF4-FFF2-40B4-BE49-F238E27FC236}">
                <a16:creationId xmlns:a16="http://schemas.microsoft.com/office/drawing/2014/main" id="{AED6D6D6-811C-41DA-80BE-3C2F7A260EF6}"/>
              </a:ext>
            </a:extLst>
          </p:cNvPr>
          <p:cNvSpPr txBox="1"/>
          <p:nvPr/>
        </p:nvSpPr>
        <p:spPr>
          <a:xfrm>
            <a:off x="229655" y="1506200"/>
            <a:ext cx="631904" cy="1685077"/>
          </a:xfrm>
          <a:prstGeom prst="rect">
            <a:avLst/>
          </a:prstGeom>
          <a:noFill/>
        </p:spPr>
        <p:txBody>
          <a:bodyPr wrap="none" rtlCol="0">
            <a:spAutoFit/>
          </a:bodyPr>
          <a:lstStyle/>
          <a:p>
            <a:r>
              <a:rPr lang="en-GB" sz="10350" dirty="0"/>
              <a:t>{</a:t>
            </a:r>
          </a:p>
        </p:txBody>
      </p:sp>
      <p:sp>
        <p:nvSpPr>
          <p:cNvPr id="13" name="Oval 12">
            <a:extLst>
              <a:ext uri="{FF2B5EF4-FFF2-40B4-BE49-F238E27FC236}">
                <a16:creationId xmlns:a16="http://schemas.microsoft.com/office/drawing/2014/main" id="{1C881288-F744-48CE-8ABA-01A88ED9F2B3}"/>
              </a:ext>
            </a:extLst>
          </p:cNvPr>
          <p:cNvSpPr/>
          <p:nvPr/>
        </p:nvSpPr>
        <p:spPr>
          <a:xfrm>
            <a:off x="1975705" y="2820547"/>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Oval 13">
            <a:extLst>
              <a:ext uri="{FF2B5EF4-FFF2-40B4-BE49-F238E27FC236}">
                <a16:creationId xmlns:a16="http://schemas.microsoft.com/office/drawing/2014/main" id="{FA76C812-FEE0-4DA9-BB13-C3B776FE6A25}"/>
              </a:ext>
            </a:extLst>
          </p:cNvPr>
          <p:cNvSpPr/>
          <p:nvPr/>
        </p:nvSpPr>
        <p:spPr>
          <a:xfrm>
            <a:off x="160125" y="4279143"/>
            <a:ext cx="375704" cy="10496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5" name="TextBox 14">
            <a:extLst>
              <a:ext uri="{FF2B5EF4-FFF2-40B4-BE49-F238E27FC236}">
                <a16:creationId xmlns:a16="http://schemas.microsoft.com/office/drawing/2014/main" id="{04266329-CF58-4B79-919C-3551EF74E50F}"/>
              </a:ext>
            </a:extLst>
          </p:cNvPr>
          <p:cNvSpPr txBox="1"/>
          <p:nvPr/>
        </p:nvSpPr>
        <p:spPr>
          <a:xfrm>
            <a:off x="548188" y="4180294"/>
            <a:ext cx="2887329" cy="300082"/>
          </a:xfrm>
          <a:prstGeom prst="rect">
            <a:avLst/>
          </a:prstGeom>
          <a:noFill/>
        </p:spPr>
        <p:txBody>
          <a:bodyPr wrap="none" rtlCol="0">
            <a:spAutoFit/>
          </a:bodyPr>
          <a:lstStyle/>
          <a:p>
            <a:r>
              <a:rPr lang="en-GB" sz="1350" dirty="0"/>
              <a:t>Slice with at least one PDU session </a:t>
            </a:r>
          </a:p>
        </p:txBody>
      </p:sp>
    </p:spTree>
    <p:extLst>
      <p:ext uri="{BB962C8B-B14F-4D97-AF65-F5344CB8AC3E}">
        <p14:creationId xmlns:p14="http://schemas.microsoft.com/office/powerpoint/2010/main" val="3367586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Which NSAGs and NSAG priority applies for Cell Reselection?</a:t>
            </a:r>
          </a:p>
        </p:txBody>
      </p:sp>
      <p:sp>
        <p:nvSpPr>
          <p:cNvPr id="4" name="Content Placeholder 2">
            <a:extLst>
              <a:ext uri="{FF2B5EF4-FFF2-40B4-BE49-F238E27FC236}">
                <a16:creationId xmlns:a16="http://schemas.microsoft.com/office/drawing/2014/main" id="{35AD7F3D-E88E-493E-AACD-769F22548D8B}"/>
              </a:ext>
            </a:extLst>
          </p:cNvPr>
          <p:cNvSpPr txBox="1">
            <a:spLocks/>
          </p:cNvSpPr>
          <p:nvPr/>
        </p:nvSpPr>
        <p:spPr>
          <a:xfrm>
            <a:off x="628650" y="1017727"/>
            <a:ext cx="7886700" cy="3263504"/>
          </a:xfrm>
        </p:spPr>
        <p:txBody>
          <a:bodyPr>
            <a:normAutofit fontScale="85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b="1" dirty="0">
                <a:solidFill>
                  <a:schemeClr val="tx2"/>
                </a:solidFill>
              </a:rPr>
              <a:t>For Cell Resection due to radio conditions only: </a:t>
            </a:r>
          </a:p>
          <a:p>
            <a:pPr lvl="1"/>
            <a:r>
              <a:rPr lang="en-GB" dirty="0">
                <a:solidFill>
                  <a:schemeClr val="tx2"/>
                </a:solidFill>
              </a:rPr>
              <a:t>Consider NSAGs with Slices in the Allowed NSSAI. </a:t>
            </a:r>
          </a:p>
          <a:p>
            <a:pPr lvl="1"/>
            <a:r>
              <a:rPr lang="en-GB" dirty="0">
                <a:solidFill>
                  <a:schemeClr val="tx2"/>
                </a:solidFill>
              </a:rPr>
              <a:t>Slices in the Allowed NSSAI with a PDU session are ranked according to their subscribed S-NSSAI priority and slices without PDU session are ranked according to their subscribed S-NSSAI priority starting from a lower priority value than the lowest priority value of slices with a PDU session at least</a:t>
            </a:r>
          </a:p>
          <a:p>
            <a:pPr lvl="2"/>
            <a:r>
              <a:rPr lang="en-GB" dirty="0">
                <a:solidFill>
                  <a:schemeClr val="tx2"/>
                </a:solidFill>
              </a:rPr>
              <a:t>We do not specify the method for ranking inside the UE (e.g. extended priority range or groups of slices with PDU sessions and slices without PDU sessions</a:t>
            </a:r>
          </a:p>
          <a:p>
            <a:r>
              <a:rPr lang="en-GB" b="1" dirty="0">
                <a:solidFill>
                  <a:schemeClr val="tx2"/>
                </a:solidFill>
              </a:rPr>
              <a:t>For cell reselection when a new S-NSSAI is in the Requested NSSAI of a Registration request:</a:t>
            </a:r>
            <a:r>
              <a:rPr lang="en-GB" dirty="0">
                <a:solidFill>
                  <a:schemeClr val="tx2"/>
                </a:solidFill>
              </a:rPr>
              <a:t> </a:t>
            </a:r>
          </a:p>
          <a:p>
            <a:pPr lvl="1"/>
            <a:r>
              <a:rPr lang="en-GB" dirty="0">
                <a:solidFill>
                  <a:schemeClr val="tx2"/>
                </a:solidFill>
              </a:rPr>
              <a:t>Consider NSAGs in the Requested NSSAI ranked according to their Subscribed S-NSSAI priority </a:t>
            </a:r>
          </a:p>
          <a:p>
            <a:r>
              <a:rPr lang="en-GB" b="1" dirty="0">
                <a:solidFill>
                  <a:schemeClr val="tx2"/>
                </a:solidFill>
              </a:rPr>
              <a:t>For cell reselection when a Requested NSSAI of a Registration request is a subset of the current Allowed NSSAI</a:t>
            </a:r>
            <a:r>
              <a:rPr lang="en-GB" dirty="0">
                <a:solidFill>
                  <a:schemeClr val="tx2"/>
                </a:solidFill>
              </a:rPr>
              <a:t>: </a:t>
            </a:r>
          </a:p>
          <a:p>
            <a:pPr lvl="1"/>
            <a:r>
              <a:rPr lang="en-GB" dirty="0">
                <a:solidFill>
                  <a:schemeClr val="tx2"/>
                </a:solidFill>
              </a:rPr>
              <a:t>Continue with  Cell Resection due to radio conditions only and consider the existing Allowed NSSAI </a:t>
            </a:r>
          </a:p>
          <a:p>
            <a:endParaRPr lang="en-GB" dirty="0"/>
          </a:p>
          <a:p>
            <a:endParaRPr lang="en-GB" dirty="0"/>
          </a:p>
        </p:txBody>
      </p:sp>
    </p:spTree>
    <p:extLst>
      <p:ext uri="{BB962C8B-B14F-4D97-AF65-F5344CB8AC3E}">
        <p14:creationId xmlns:p14="http://schemas.microsoft.com/office/powerpoint/2010/main" val="376255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GB" dirty="0"/>
              <a:t>Selective Disabling of slice-aware RACH configuration or </a:t>
            </a:r>
          </a:p>
          <a:p>
            <a:r>
              <a:rPr lang="en-GB" dirty="0"/>
              <a:t>Cell Reselection</a:t>
            </a:r>
            <a:endParaRPr lang="en-US" dirty="0"/>
          </a:p>
        </p:txBody>
      </p:sp>
    </p:spTree>
    <p:extLst>
      <p:ext uri="{BB962C8B-B14F-4D97-AF65-F5344CB8AC3E}">
        <p14:creationId xmlns:p14="http://schemas.microsoft.com/office/powerpoint/2010/main" val="134904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B8D03F-F6E5-45E0-AF24-64EE9B613E8C}"/>
              </a:ext>
            </a:extLst>
          </p:cNvPr>
          <p:cNvSpPr>
            <a:spLocks noGrp="1"/>
          </p:cNvSpPr>
          <p:nvPr>
            <p:ph type="body" sz="quarter" idx="12"/>
          </p:nvPr>
        </p:nvSpPr>
        <p:spPr/>
        <p:txBody>
          <a:bodyPr/>
          <a:lstStyle/>
          <a:p>
            <a:r>
              <a:rPr lang="en-GB" dirty="0"/>
              <a:t>Achieving Selective disablement of features</a:t>
            </a:r>
          </a:p>
        </p:txBody>
      </p:sp>
      <p:sp>
        <p:nvSpPr>
          <p:cNvPr id="4" name="Content Placeholder 2">
            <a:extLst>
              <a:ext uri="{FF2B5EF4-FFF2-40B4-BE49-F238E27FC236}">
                <a16:creationId xmlns:a16="http://schemas.microsoft.com/office/drawing/2014/main" id="{16F9954B-9FBF-42FC-8212-F2641FEE30C4}"/>
              </a:ext>
            </a:extLst>
          </p:cNvPr>
          <p:cNvSpPr txBox="1">
            <a:spLocks/>
          </p:cNvSpPr>
          <p:nvPr/>
        </p:nvSpPr>
        <p:spPr>
          <a:xfrm>
            <a:off x="417600" y="813586"/>
            <a:ext cx="7886700" cy="3263504"/>
          </a:xfrm>
        </p:spPr>
        <p:txBody>
          <a:bodyPr>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600" dirty="0"/>
              <a:t>The current TS enables disabling Slice-aware cell reselection by not indicating the network slice priorities to the UE </a:t>
            </a:r>
            <a:r>
              <a:rPr lang="en-GB" sz="1600" i="1" dirty="0"/>
              <a:t>["If the UE has not received any NSAG priority information from the AMF, the UE shall not use Network Slice based cell reselection at all"</a:t>
            </a:r>
            <a:r>
              <a:rPr lang="en-GB" sz="1600" dirty="0"/>
              <a:t>]. </a:t>
            </a:r>
          </a:p>
          <a:p>
            <a:pPr lvl="1"/>
            <a:r>
              <a:rPr lang="en-GB" sz="1400" dirty="0"/>
              <a:t>This is incorrect as this would cause also the slice aware Random Access to not work since the AMF does not know the purpose of a NSAG (i.e. whether it applies to RACH or Cell reselection purposes, or both), so it cannot know for which NSAG it should not provide the priorities. Hence the AMF still has to provide to the UE all the NSAGs that match the UE subscribed S-NSSAIs to the UE, and then indicate it intends to disable Cell Reselection based on NSAG. </a:t>
            </a:r>
          </a:p>
          <a:p>
            <a:r>
              <a:rPr lang="en-GB" sz="1600" dirty="0"/>
              <a:t>The selective disabling of Slice-aware Cell reselection and RACH can be justified by e.g. inbound roamers being treated differently (</a:t>
            </a:r>
            <a:r>
              <a:rPr lang="en-GB" sz="1600" b="1" dirty="0"/>
              <a:t>e.g. the RACH resources for a slice are reserved just for the Homers and only inbound roamers from specific PLMNs</a:t>
            </a:r>
            <a:r>
              <a:rPr lang="en-GB" sz="1600" dirty="0"/>
              <a:t>). This disabling can only be achieved by explicitly indication when the UE is configured with the NSAG information</a:t>
            </a:r>
          </a:p>
        </p:txBody>
      </p:sp>
      <p:sp>
        <p:nvSpPr>
          <p:cNvPr id="5" name="TextBox 4">
            <a:extLst>
              <a:ext uri="{FF2B5EF4-FFF2-40B4-BE49-F238E27FC236}">
                <a16:creationId xmlns:a16="http://schemas.microsoft.com/office/drawing/2014/main" id="{03069CF6-4BFD-46A1-8CA4-AC98294876BE}"/>
              </a:ext>
            </a:extLst>
          </p:cNvPr>
          <p:cNvSpPr txBox="1"/>
          <p:nvPr/>
        </p:nvSpPr>
        <p:spPr>
          <a:xfrm>
            <a:off x="364205" y="3813679"/>
            <a:ext cx="8179594" cy="830997"/>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sz="1600" dirty="0"/>
              <a:t>Selective disabling of one of the Slice aware Random access or Cell reselection </a:t>
            </a:r>
            <a:r>
              <a:rPr lang="en-GB" sz="1600" u="sng" dirty="0"/>
              <a:t>for a UE </a:t>
            </a:r>
            <a:r>
              <a:rPr lang="en-GB" sz="1600" dirty="0"/>
              <a:t>can be achieved by explicit indication. Disabling of both features </a:t>
            </a:r>
            <a:r>
              <a:rPr lang="en-GB" sz="1600" u="sng" dirty="0"/>
              <a:t>for a UE </a:t>
            </a:r>
            <a:r>
              <a:rPr lang="en-GB" sz="1600" dirty="0"/>
              <a:t>can be done by not configuring any NSAG info for the UE</a:t>
            </a:r>
          </a:p>
        </p:txBody>
      </p:sp>
    </p:spTree>
    <p:extLst>
      <p:ext uri="{BB962C8B-B14F-4D97-AF65-F5344CB8AC3E}">
        <p14:creationId xmlns:p14="http://schemas.microsoft.com/office/powerpoint/2010/main" val="1244844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GB" dirty="0"/>
              <a:t>Selective Disabling of slice-aware RACH configuration or </a:t>
            </a:r>
          </a:p>
          <a:p>
            <a:r>
              <a:rPr lang="en-GB" dirty="0"/>
              <a:t>Cell Reselection proposed updates</a:t>
            </a:r>
            <a:endParaRPr lang="en-US" dirty="0"/>
          </a:p>
        </p:txBody>
      </p:sp>
    </p:spTree>
    <p:extLst>
      <p:ext uri="{BB962C8B-B14F-4D97-AF65-F5344CB8AC3E}">
        <p14:creationId xmlns:p14="http://schemas.microsoft.com/office/powerpoint/2010/main" val="206284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111E4F0-95C8-4A7E-A27F-B6FF8340145D}"/>
              </a:ext>
            </a:extLst>
          </p:cNvPr>
          <p:cNvSpPr/>
          <p:nvPr/>
        </p:nvSpPr>
        <p:spPr>
          <a:xfrm>
            <a:off x="6682672" y="756635"/>
            <a:ext cx="1872510" cy="633150"/>
          </a:xfrm>
          <a:prstGeom prst="rect">
            <a:avLst/>
          </a:prstGeom>
          <a:solidFill>
            <a:srgbClr val="FFFF00"/>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sz="1350" dirty="0"/>
          </a:p>
        </p:txBody>
      </p:sp>
      <p:sp>
        <p:nvSpPr>
          <p:cNvPr id="2" name="Text Placeholder 1">
            <a:extLst>
              <a:ext uri="{FF2B5EF4-FFF2-40B4-BE49-F238E27FC236}">
                <a16:creationId xmlns:a16="http://schemas.microsoft.com/office/drawing/2014/main" id="{F76FC800-6C30-470D-A6EF-F9BA1EAB6C3E}"/>
              </a:ext>
            </a:extLst>
          </p:cNvPr>
          <p:cNvSpPr>
            <a:spLocks noGrp="1"/>
          </p:cNvSpPr>
          <p:nvPr>
            <p:ph type="body" sz="quarter" idx="16"/>
          </p:nvPr>
        </p:nvSpPr>
        <p:spPr>
          <a:xfrm>
            <a:off x="465549" y="791550"/>
            <a:ext cx="4500766" cy="3560400"/>
          </a:xfrm>
        </p:spPr>
        <p:txBody>
          <a:bodyPr>
            <a:normAutofit fontScale="77500" lnSpcReduction="20000"/>
          </a:bodyPr>
          <a:lstStyle/>
          <a:p>
            <a:r>
              <a:rPr lang="en-GB" b="1" dirty="0">
                <a:solidFill>
                  <a:schemeClr val="tx1"/>
                </a:solidFill>
              </a:rPr>
              <a:t>AMF: </a:t>
            </a:r>
            <a:r>
              <a:rPr lang="en-GB" dirty="0">
                <a:solidFill>
                  <a:schemeClr val="tx1"/>
                </a:solidFill>
              </a:rPr>
              <a:t>provides and updates the UE with </a:t>
            </a:r>
            <a:r>
              <a:rPr lang="en-GB" dirty="0">
                <a:solidFill>
                  <a:schemeClr val="tx1"/>
                </a:solidFill>
                <a:highlight>
                  <a:srgbClr val="FFFF00"/>
                </a:highlight>
              </a:rPr>
              <a:t>NSAG info </a:t>
            </a:r>
            <a:r>
              <a:rPr lang="en-GB" dirty="0">
                <a:solidFill>
                  <a:schemeClr val="tx1"/>
                </a:solidFill>
              </a:rPr>
              <a:t>(Network slice Access Stratum Groups based on TA where the UE is </a:t>
            </a:r>
            <a:r>
              <a:rPr lang="en-GB" dirty="0">
                <a:solidFill>
                  <a:schemeClr val="tx1"/>
                </a:solidFill>
                <a:highlight>
                  <a:srgbClr val="FFFF00"/>
                </a:highlight>
              </a:rPr>
              <a:t>and the Subscribed S-NSSAIs priority information for the S-NSSAIs of HPLMN</a:t>
            </a:r>
            <a:r>
              <a:rPr lang="en-GB" dirty="0">
                <a:solidFill>
                  <a:schemeClr val="tx1"/>
                </a:solidFill>
              </a:rPr>
              <a:t>) in Registration Accept and UE Configuration Update Command. The NSAG info is about NSAGs which are defined in the serving PLMN, </a:t>
            </a:r>
            <a:r>
              <a:rPr lang="en-GB" dirty="0">
                <a:solidFill>
                  <a:schemeClr val="tx1"/>
                </a:solidFill>
                <a:highlight>
                  <a:srgbClr val="FFFF00"/>
                </a:highlight>
              </a:rPr>
              <a:t>but includes also the  Subscribed S-NSSAIs priority for S-NSSAIs HPLMN mapping to the S-NSSAIs of the VPLMN that belong to the NSAGs.</a:t>
            </a:r>
          </a:p>
          <a:p>
            <a:r>
              <a:rPr lang="en-GB" b="1" dirty="0">
                <a:solidFill>
                  <a:schemeClr val="tx1"/>
                </a:solidFill>
              </a:rPr>
              <a:t>NSSF: </a:t>
            </a:r>
            <a:r>
              <a:rPr lang="en-GB" dirty="0">
                <a:solidFill>
                  <a:schemeClr val="tx1"/>
                </a:solidFill>
              </a:rPr>
              <a:t>can determine the NSAGs in NSAG info</a:t>
            </a:r>
          </a:p>
          <a:p>
            <a:r>
              <a:rPr lang="en-GB" b="1" dirty="0">
                <a:solidFill>
                  <a:schemeClr val="tx1"/>
                </a:solidFill>
                <a:highlight>
                  <a:srgbClr val="FFFF00"/>
                </a:highlight>
              </a:rPr>
              <a:t>UDM: </a:t>
            </a:r>
            <a:r>
              <a:rPr lang="en-GB" dirty="0">
                <a:solidFill>
                  <a:schemeClr val="tx1"/>
                </a:solidFill>
                <a:highlight>
                  <a:srgbClr val="FFFF00"/>
                </a:highlight>
              </a:rPr>
              <a:t>Provides the subscribed S-NSSAIs priorities to the AMF</a:t>
            </a:r>
          </a:p>
          <a:p>
            <a:r>
              <a:rPr lang="en-GB" b="1" dirty="0">
                <a:solidFill>
                  <a:schemeClr val="tx1"/>
                </a:solidFill>
              </a:rPr>
              <a:t>RAN: </a:t>
            </a:r>
            <a:r>
              <a:rPr lang="en-GB" dirty="0">
                <a:solidFill>
                  <a:schemeClr val="tx1"/>
                </a:solidFill>
              </a:rPr>
              <a:t>broadcasts the NSAGs applicable to a RACH pool in SIB1 and provides the cell resection Slice specific Cell Reselection Priorities via SIB 16 or RRC Connection Release. Informs the AMF of the support of NSAGs per TA and the which S-NSSAIs belong to a NSAG.</a:t>
            </a:r>
          </a:p>
          <a:p>
            <a:r>
              <a:rPr lang="en-GB" b="1" dirty="0">
                <a:solidFill>
                  <a:schemeClr val="tx1"/>
                </a:solidFill>
              </a:rPr>
              <a:t>UE: </a:t>
            </a:r>
            <a:r>
              <a:rPr lang="en-GB" dirty="0">
                <a:solidFill>
                  <a:schemeClr val="tx1"/>
                </a:solidFill>
              </a:rPr>
              <a:t>Receives the </a:t>
            </a:r>
            <a:r>
              <a:rPr lang="en-GB" dirty="0">
                <a:solidFill>
                  <a:schemeClr val="tx1"/>
                </a:solidFill>
                <a:highlight>
                  <a:srgbClr val="FFFF00"/>
                </a:highlight>
              </a:rPr>
              <a:t>NSAG Info </a:t>
            </a:r>
            <a:r>
              <a:rPr lang="en-GB" dirty="0">
                <a:solidFill>
                  <a:schemeClr val="tx1"/>
                </a:solidFill>
              </a:rPr>
              <a:t>from the AMF and based on this and:</a:t>
            </a:r>
          </a:p>
          <a:p>
            <a:pPr marL="257175" indent="-257175">
              <a:buFont typeface="Arial" panose="020B0604020202020204" pitchFamily="34" charset="0"/>
              <a:buChar char="•"/>
            </a:pPr>
            <a:r>
              <a:rPr lang="en-GB" dirty="0">
                <a:solidFill>
                  <a:schemeClr val="tx1"/>
                </a:solidFill>
              </a:rPr>
              <a:t>Based on the information provide by the RAN in SIB1 can determine the RACH pool to be used. </a:t>
            </a:r>
          </a:p>
          <a:p>
            <a:pPr marL="257175" indent="-257175">
              <a:buFont typeface="Arial" panose="020B0604020202020204" pitchFamily="34" charset="0"/>
              <a:buChar char="•"/>
            </a:pPr>
            <a:r>
              <a:rPr lang="en-GB" dirty="0">
                <a:solidFill>
                  <a:schemeClr val="tx1"/>
                </a:solidFill>
              </a:rPr>
              <a:t>Based on the Information in SIB16 (non-UE-specific) or, if applicable, RRC connection release (UE-specific) decides which cell to reselect and camp on.</a:t>
            </a:r>
          </a:p>
          <a:p>
            <a:endParaRPr lang="en-GB" dirty="0">
              <a:solidFill>
                <a:schemeClr val="tx1"/>
              </a:solidFill>
            </a:endParaRPr>
          </a:p>
          <a:p>
            <a:endParaRPr lang="en-GB" dirty="0">
              <a:solidFill>
                <a:schemeClr val="tx1"/>
              </a:solidFill>
            </a:endParaRPr>
          </a:p>
        </p:txBody>
      </p:sp>
      <p:sp>
        <p:nvSpPr>
          <p:cNvPr id="3" name="Title 2">
            <a:extLst>
              <a:ext uri="{FF2B5EF4-FFF2-40B4-BE49-F238E27FC236}">
                <a16:creationId xmlns:a16="http://schemas.microsoft.com/office/drawing/2014/main" id="{D83BDEA6-3786-4830-B54A-6FA3D3296560}"/>
              </a:ext>
            </a:extLst>
          </p:cNvPr>
          <p:cNvSpPr>
            <a:spLocks noGrp="1"/>
          </p:cNvSpPr>
          <p:nvPr>
            <p:ph type="title"/>
          </p:nvPr>
        </p:nvSpPr>
        <p:spPr/>
        <p:txBody>
          <a:bodyPr>
            <a:normAutofit fontScale="90000"/>
          </a:bodyPr>
          <a:lstStyle/>
          <a:p>
            <a:r>
              <a:rPr lang="en-GB" dirty="0"/>
              <a:t>How </a:t>
            </a:r>
            <a:r>
              <a:rPr lang="en-GB" dirty="0" err="1"/>
              <a:t>NR_Slice_Core</a:t>
            </a:r>
            <a:r>
              <a:rPr lang="en-GB" dirty="0"/>
              <a:t> feature works (updated with NOKIA view)</a:t>
            </a:r>
          </a:p>
        </p:txBody>
      </p:sp>
      <p:sp>
        <p:nvSpPr>
          <p:cNvPr id="5" name="Rectangle: Rounded Corners 4">
            <a:extLst>
              <a:ext uri="{FF2B5EF4-FFF2-40B4-BE49-F238E27FC236}">
                <a16:creationId xmlns:a16="http://schemas.microsoft.com/office/drawing/2014/main" id="{70A9192E-94F3-4380-A692-8D194F43A76F}"/>
              </a:ext>
            </a:extLst>
          </p:cNvPr>
          <p:cNvSpPr/>
          <p:nvPr/>
        </p:nvSpPr>
        <p:spPr>
          <a:xfrm>
            <a:off x="5573638" y="2414796"/>
            <a:ext cx="484865" cy="277478"/>
          </a:xfrm>
          <a:prstGeom prst="round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path path="circle">
              <a:fillToRect t="100000" r="100000"/>
            </a:path>
            <a:tileRect l="-100000" b="-100000"/>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a:spcAft>
                <a:spcPts val="225"/>
              </a:spcAft>
              <a:buSzPct val="100000"/>
            </a:pPr>
            <a:r>
              <a:rPr lang="en-US" sz="600" b="1"/>
              <a:t>      UE</a:t>
            </a:r>
          </a:p>
        </p:txBody>
      </p:sp>
      <p:pic>
        <p:nvPicPr>
          <p:cNvPr id="6" name="Picture 5" descr="A close up of a logo&#10;&#10;Description automatically generated">
            <a:extLst>
              <a:ext uri="{FF2B5EF4-FFF2-40B4-BE49-F238E27FC236}">
                <a16:creationId xmlns:a16="http://schemas.microsoft.com/office/drawing/2014/main" id="{EDA1E9AE-534A-4A5E-828A-C115DCE004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9014" y="2398544"/>
            <a:ext cx="203658" cy="324000"/>
          </a:xfrm>
          <a:prstGeom prst="rect">
            <a:avLst/>
          </a:prstGeom>
        </p:spPr>
      </p:pic>
      <p:cxnSp>
        <p:nvCxnSpPr>
          <p:cNvPr id="7" name="Straight Connector 6">
            <a:extLst>
              <a:ext uri="{FF2B5EF4-FFF2-40B4-BE49-F238E27FC236}">
                <a16:creationId xmlns:a16="http://schemas.microsoft.com/office/drawing/2014/main" id="{70F80BF0-3DAD-4C03-B836-4787C28A16D5}"/>
              </a:ext>
            </a:extLst>
          </p:cNvPr>
          <p:cNvCxnSpPr>
            <a:cxnSpLocks/>
          </p:cNvCxnSpPr>
          <p:nvPr/>
        </p:nvCxnSpPr>
        <p:spPr>
          <a:xfrm flipV="1">
            <a:off x="6588111" y="1956459"/>
            <a:ext cx="291066" cy="5822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4693132-0F68-40BC-B9DB-75CDA01465F5}"/>
              </a:ext>
            </a:extLst>
          </p:cNvPr>
          <p:cNvCxnSpPr>
            <a:cxnSpLocks/>
          </p:cNvCxnSpPr>
          <p:nvPr/>
        </p:nvCxnSpPr>
        <p:spPr>
          <a:xfrm>
            <a:off x="6061246" y="2548525"/>
            <a:ext cx="41776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B8B3AB6-C8AA-4D5D-AA35-904AEF36DCA7}"/>
              </a:ext>
            </a:extLst>
          </p:cNvPr>
          <p:cNvSpPr txBox="1"/>
          <p:nvPr/>
        </p:nvSpPr>
        <p:spPr>
          <a:xfrm>
            <a:off x="6339772" y="2756047"/>
            <a:ext cx="685800" cy="256993"/>
          </a:xfrm>
          <a:prstGeom prst="rect">
            <a:avLst/>
          </a:prstGeom>
          <a:noFill/>
        </p:spPr>
        <p:txBody>
          <a:bodyPr wrap="none" lIns="54000" tIns="54000" rIns="54000" bIns="54000" rtlCol="0">
            <a:noAutofit/>
          </a:bodyPr>
          <a:lstStyle/>
          <a:p>
            <a:pPr>
              <a:spcAft>
                <a:spcPts val="225"/>
              </a:spcAft>
              <a:buSzPct val="100000"/>
            </a:pPr>
            <a:r>
              <a:rPr lang="en-US" sz="900">
                <a:solidFill>
                  <a:schemeClr val="tx2"/>
                </a:solidFill>
              </a:rPr>
              <a:t>NG-RAN</a:t>
            </a:r>
          </a:p>
        </p:txBody>
      </p:sp>
      <p:sp>
        <p:nvSpPr>
          <p:cNvPr id="10" name="Rectangle: Rounded Corners 9">
            <a:extLst>
              <a:ext uri="{FF2B5EF4-FFF2-40B4-BE49-F238E27FC236}">
                <a16:creationId xmlns:a16="http://schemas.microsoft.com/office/drawing/2014/main" id="{6EDBADF4-F9B9-40C0-B362-129F6E8F7851}"/>
              </a:ext>
            </a:extLst>
          </p:cNvPr>
          <p:cNvSpPr/>
          <p:nvPr/>
        </p:nvSpPr>
        <p:spPr>
          <a:xfrm>
            <a:off x="6636463" y="1673124"/>
            <a:ext cx="577516" cy="277478"/>
          </a:xfrm>
          <a:prstGeom prst="round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a:spcAft>
                <a:spcPts val="225"/>
              </a:spcAft>
              <a:buSzPct val="100000"/>
            </a:pPr>
            <a:r>
              <a:rPr lang="en-US" sz="900"/>
              <a:t>    </a:t>
            </a:r>
            <a:r>
              <a:rPr lang="en-US" sz="900" b="1"/>
              <a:t>AMF</a:t>
            </a:r>
          </a:p>
        </p:txBody>
      </p:sp>
      <p:sp>
        <p:nvSpPr>
          <p:cNvPr id="11" name="Rectangle: Rounded Corners 10">
            <a:extLst>
              <a:ext uri="{FF2B5EF4-FFF2-40B4-BE49-F238E27FC236}">
                <a16:creationId xmlns:a16="http://schemas.microsoft.com/office/drawing/2014/main" id="{D283D2ED-9084-438B-B7EB-03417EE4E0C1}"/>
              </a:ext>
            </a:extLst>
          </p:cNvPr>
          <p:cNvSpPr/>
          <p:nvPr/>
        </p:nvSpPr>
        <p:spPr>
          <a:xfrm>
            <a:off x="7480243" y="1533689"/>
            <a:ext cx="577516" cy="277478"/>
          </a:xfrm>
          <a:prstGeom prst="round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a:spcAft>
                <a:spcPts val="225"/>
              </a:spcAft>
              <a:buSzPct val="100000"/>
            </a:pPr>
            <a:r>
              <a:rPr lang="en-US" sz="900" b="1" dirty="0"/>
              <a:t>NSSF</a:t>
            </a:r>
          </a:p>
        </p:txBody>
      </p:sp>
      <p:cxnSp>
        <p:nvCxnSpPr>
          <p:cNvPr id="12" name="Straight Connector 11">
            <a:extLst>
              <a:ext uri="{FF2B5EF4-FFF2-40B4-BE49-F238E27FC236}">
                <a16:creationId xmlns:a16="http://schemas.microsoft.com/office/drawing/2014/main" id="{F41843F7-F60D-4666-B47F-DFC14A16A465}"/>
              </a:ext>
            </a:extLst>
          </p:cNvPr>
          <p:cNvCxnSpPr>
            <a:cxnSpLocks/>
          </p:cNvCxnSpPr>
          <p:nvPr/>
        </p:nvCxnSpPr>
        <p:spPr>
          <a:xfrm flipV="1">
            <a:off x="7182992" y="1672429"/>
            <a:ext cx="291815" cy="1342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00940D8-CD15-4530-AAC4-58B89D5FF4C5}"/>
              </a:ext>
            </a:extLst>
          </p:cNvPr>
          <p:cNvCxnSpPr>
            <a:cxnSpLocks/>
          </p:cNvCxnSpPr>
          <p:nvPr/>
        </p:nvCxnSpPr>
        <p:spPr>
          <a:xfrm flipV="1">
            <a:off x="6909389" y="1063159"/>
            <a:ext cx="570854" cy="60926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5D306F71-C786-4414-AC35-32819330022D}"/>
              </a:ext>
            </a:extLst>
          </p:cNvPr>
          <p:cNvSpPr/>
          <p:nvPr/>
        </p:nvSpPr>
        <p:spPr>
          <a:xfrm>
            <a:off x="7464411" y="924419"/>
            <a:ext cx="577516" cy="277478"/>
          </a:xfrm>
          <a:prstGeom prst="round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a:spcAft>
                <a:spcPts val="225"/>
              </a:spcAft>
              <a:buSzPct val="100000"/>
            </a:pPr>
            <a:r>
              <a:rPr lang="en-US" sz="900" b="1" dirty="0"/>
              <a:t>UDM</a:t>
            </a:r>
          </a:p>
        </p:txBody>
      </p:sp>
      <p:sp>
        <p:nvSpPr>
          <p:cNvPr id="17" name="TextBox 16">
            <a:extLst>
              <a:ext uri="{FF2B5EF4-FFF2-40B4-BE49-F238E27FC236}">
                <a16:creationId xmlns:a16="http://schemas.microsoft.com/office/drawing/2014/main" id="{A5645913-A7C2-46D6-BA5E-8FE0B385E6BA}"/>
              </a:ext>
            </a:extLst>
          </p:cNvPr>
          <p:cNvSpPr txBox="1"/>
          <p:nvPr/>
        </p:nvSpPr>
        <p:spPr>
          <a:xfrm>
            <a:off x="8078855" y="1153188"/>
            <a:ext cx="495649" cy="300082"/>
          </a:xfrm>
          <a:prstGeom prst="rect">
            <a:avLst/>
          </a:prstGeom>
          <a:noFill/>
        </p:spPr>
        <p:txBody>
          <a:bodyPr wrap="none" rtlCol="0">
            <a:spAutoFit/>
          </a:bodyPr>
          <a:lstStyle/>
          <a:p>
            <a:r>
              <a:rPr lang="en-GB" sz="1350" dirty="0"/>
              <a:t>new</a:t>
            </a:r>
          </a:p>
        </p:txBody>
      </p:sp>
    </p:spTree>
    <p:extLst>
      <p:ext uri="{BB962C8B-B14F-4D97-AF65-F5344CB8AC3E}">
        <p14:creationId xmlns:p14="http://schemas.microsoft.com/office/powerpoint/2010/main" val="4848079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999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US" dirty="0" err="1">
                <a:latin typeface="Nokia Pure Headline Ultra Light"/>
              </a:rPr>
              <a:t>NR_slice_core</a:t>
            </a:r>
            <a:r>
              <a:rPr lang="en-US" dirty="0">
                <a:latin typeface="Nokia Pure Headline Ultra Light"/>
              </a:rPr>
              <a:t>: “to do” for SA2</a:t>
            </a:r>
            <a:endParaRPr lang="en-US" dirty="0"/>
          </a:p>
          <a:p>
            <a:endParaRPr lang="en-US" dirty="0"/>
          </a:p>
        </p:txBody>
      </p:sp>
    </p:spTree>
    <p:extLst>
      <p:ext uri="{BB962C8B-B14F-4D97-AF65-F5344CB8AC3E}">
        <p14:creationId xmlns:p14="http://schemas.microsoft.com/office/powerpoint/2010/main" val="2295122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FA3E70-3E7C-48F5-979B-AE9476E13259}"/>
              </a:ext>
            </a:extLst>
          </p:cNvPr>
          <p:cNvSpPr>
            <a:spLocks noGrp="1"/>
          </p:cNvSpPr>
          <p:nvPr>
            <p:ph type="body" sz="quarter" idx="16"/>
          </p:nvPr>
        </p:nvSpPr>
        <p:spPr>
          <a:xfrm>
            <a:off x="417600" y="922624"/>
            <a:ext cx="8308800" cy="3560400"/>
          </a:xfrm>
        </p:spPr>
        <p:txBody>
          <a:bodyPr/>
          <a:lstStyle/>
          <a:p>
            <a:pPr marL="285750" indent="-285750">
              <a:buFont typeface="Arial" panose="020B0604020202020204" pitchFamily="34" charset="0"/>
              <a:buChar char="•"/>
            </a:pPr>
            <a:r>
              <a:rPr lang="en-GB" sz="1200" dirty="0" err="1">
                <a:solidFill>
                  <a:srgbClr val="000000"/>
                </a:solidFill>
                <a:effectLst/>
                <a:ea typeface="Malgun Gothic" panose="020B0503020000020004" pitchFamily="34" charset="-127"/>
              </a:rPr>
              <a:t>FS_NR_slice</a:t>
            </a:r>
            <a:r>
              <a:rPr lang="en-GB" sz="1200" dirty="0">
                <a:solidFill>
                  <a:srgbClr val="000000"/>
                </a:solidFill>
                <a:effectLst/>
                <a:ea typeface="Malgun Gothic" panose="020B0503020000020004" pitchFamily="34" charset="-127"/>
              </a:rPr>
              <a:t> objective was (see </a:t>
            </a:r>
            <a:r>
              <a:rPr lang="en-GB" sz="1200" u="sng" dirty="0">
                <a:solidFill>
                  <a:srgbClr val="000000"/>
                </a:solidFill>
                <a:effectLst/>
                <a:ea typeface="Malgun Gothic" panose="020B0503020000020004" pitchFamily="34" charset="-127"/>
                <a:hlinkClick r:id="rId2"/>
              </a:rPr>
              <a:t>RP-201612</a:t>
            </a:r>
            <a:r>
              <a:rPr lang="en-GB" sz="1200" dirty="0">
                <a:solidFill>
                  <a:srgbClr val="000000"/>
                </a:solidFill>
                <a:effectLst/>
                <a:ea typeface="Malgun Gothic" panose="020B0503020000020004" pitchFamily="34" charset="-127"/>
              </a:rPr>
              <a:t>):</a:t>
            </a:r>
          </a:p>
          <a:p>
            <a:endParaRPr lang="en-GB" sz="1200" dirty="0">
              <a:solidFill>
                <a:srgbClr val="000000"/>
              </a:solidFill>
              <a:effectLst/>
              <a:ea typeface="Malgun Gothic" panose="020B0503020000020004" pitchFamily="34" charset="-127"/>
            </a:endParaRPr>
          </a:p>
          <a:p>
            <a:pPr marL="285750" indent="-285750">
              <a:buFont typeface="Arial" panose="020B0604020202020204" pitchFamily="34" charset="0"/>
              <a:buChar char="•"/>
            </a:pPr>
            <a:endParaRPr lang="en-GB" sz="1200" dirty="0">
              <a:solidFill>
                <a:srgbClr val="000000"/>
              </a:solidFill>
              <a:ea typeface="Malgun Gothic" panose="020B0503020000020004" pitchFamily="34" charset="-127"/>
            </a:endParaRPr>
          </a:p>
          <a:p>
            <a:pPr marL="285750" indent="-285750">
              <a:buFont typeface="Arial" panose="020B0604020202020204" pitchFamily="34" charset="0"/>
              <a:buChar char="•"/>
            </a:pPr>
            <a:endParaRPr lang="en-GB" sz="1200" dirty="0">
              <a:solidFill>
                <a:srgbClr val="000000"/>
              </a:solidFill>
              <a:effectLst/>
              <a:ea typeface="Malgun Gothic" panose="020B0503020000020004" pitchFamily="34" charset="-127"/>
            </a:endParaRPr>
          </a:p>
          <a:p>
            <a:pPr marL="285750" indent="-285750">
              <a:buFont typeface="Arial" panose="020B0604020202020204" pitchFamily="34" charset="0"/>
              <a:buChar char="•"/>
            </a:pPr>
            <a:endParaRPr lang="en-GB" sz="1200" dirty="0">
              <a:solidFill>
                <a:srgbClr val="000000"/>
              </a:solidFill>
              <a:effectLst/>
              <a:ea typeface="Malgun Gothic" panose="020B0503020000020004" pitchFamily="34" charset="-127"/>
            </a:endParaRPr>
          </a:p>
          <a:p>
            <a:pPr marL="285750" indent="-285750">
              <a:buFont typeface="Arial" panose="020B0604020202020204" pitchFamily="34" charset="0"/>
              <a:buChar char="•"/>
            </a:pPr>
            <a:r>
              <a:rPr lang="en-GB" sz="1200" dirty="0"/>
              <a:t>Then, in the course of the study, RAN2 discussed the concept of intended slice but concluded it is not in their scope and so we need to figure out and specify in SA2 how the intended slice is linked to the NSAG and NSAG priority. RAN2 relies on SA2 to do so by the way the NAS/AS split has been defined so far.</a:t>
            </a:r>
          </a:p>
          <a:p>
            <a:pPr marL="285750" indent="-285750">
              <a:buFont typeface="Arial" panose="020B0604020202020204" pitchFamily="34" charset="0"/>
              <a:buChar char="•"/>
            </a:pPr>
            <a:r>
              <a:rPr lang="en-GB" sz="1200" b="1" dirty="0"/>
              <a:t>If SA2 does not converge on the definition of intended slice, then the goal of the </a:t>
            </a:r>
            <a:r>
              <a:rPr lang="en-GB" sz="1200" b="1" dirty="0" err="1"/>
              <a:t>NR_slice</a:t>
            </a:r>
            <a:r>
              <a:rPr lang="en-GB" sz="1200" b="1" dirty="0"/>
              <a:t> work is not achieved.</a:t>
            </a:r>
          </a:p>
          <a:p>
            <a:pPr marL="800100" lvl="1" indent="-285750">
              <a:buFont typeface="Arial" panose="020B0604020202020204" pitchFamily="34" charset="0"/>
              <a:buChar char="•"/>
            </a:pPr>
            <a:r>
              <a:rPr lang="en-GB" sz="1100" dirty="0">
                <a:solidFill>
                  <a:schemeClr val="tx2"/>
                </a:solidFill>
              </a:rPr>
              <a:t>Indeed, this would result in choosing the wrong frequency band or use the wrong RACH resources for the UE, where the definition of "correct" is "The RACH resources and the band that the UE shall select as they are corresponding to the RACH resources and the preferred band for the intended slice". </a:t>
            </a:r>
          </a:p>
          <a:p>
            <a:pPr marL="285750" indent="-285750">
              <a:buFont typeface="Arial" panose="020B0604020202020204" pitchFamily="34" charset="0"/>
              <a:buChar char="•"/>
            </a:pPr>
            <a:r>
              <a:rPr lang="en-GB" sz="1200" dirty="0">
                <a:highlight>
                  <a:srgbClr val="FFFF00"/>
                </a:highlight>
              </a:rPr>
              <a:t>We need to clarify the rationale for selection of the Intended Slice and how this is implemented in the updates of TS 23.501 and TS23.502 necessary to meet the guidance by SA#96.</a:t>
            </a:r>
          </a:p>
          <a:p>
            <a:endParaRPr lang="en-GB" sz="1200" dirty="0"/>
          </a:p>
        </p:txBody>
      </p:sp>
      <p:sp>
        <p:nvSpPr>
          <p:cNvPr id="4" name="Title 3">
            <a:extLst>
              <a:ext uri="{FF2B5EF4-FFF2-40B4-BE49-F238E27FC236}">
                <a16:creationId xmlns:a16="http://schemas.microsoft.com/office/drawing/2014/main" id="{5C136EB0-9033-43DD-ACAF-C40EEB543A44}"/>
              </a:ext>
            </a:extLst>
          </p:cNvPr>
          <p:cNvSpPr>
            <a:spLocks noGrp="1"/>
          </p:cNvSpPr>
          <p:nvPr>
            <p:ph type="title"/>
          </p:nvPr>
        </p:nvSpPr>
        <p:spPr/>
        <p:txBody>
          <a:bodyPr/>
          <a:lstStyle/>
          <a:p>
            <a:r>
              <a:rPr lang="en-GB" dirty="0" err="1"/>
              <a:t>NR_Slice</a:t>
            </a:r>
            <a:r>
              <a:rPr lang="en-GB" dirty="0"/>
              <a:t> Goal and what SA2 has to do</a:t>
            </a:r>
          </a:p>
        </p:txBody>
      </p:sp>
      <p:graphicFrame>
        <p:nvGraphicFramePr>
          <p:cNvPr id="10" name="Table 9">
            <a:extLst>
              <a:ext uri="{FF2B5EF4-FFF2-40B4-BE49-F238E27FC236}">
                <a16:creationId xmlns:a16="http://schemas.microsoft.com/office/drawing/2014/main" id="{59C9C146-11EA-4085-9E77-35400C4AD2C5}"/>
              </a:ext>
            </a:extLst>
          </p:cNvPr>
          <p:cNvGraphicFramePr>
            <a:graphicFrameLocks noGrp="1"/>
          </p:cNvGraphicFramePr>
          <p:nvPr>
            <p:extLst>
              <p:ext uri="{D42A27DB-BD31-4B8C-83A1-F6EECF244321}">
                <p14:modId xmlns:p14="http://schemas.microsoft.com/office/powerpoint/2010/main" val="2942634393"/>
              </p:ext>
            </p:extLst>
          </p:nvPr>
        </p:nvGraphicFramePr>
        <p:xfrm>
          <a:off x="1887647" y="1272066"/>
          <a:ext cx="5130165" cy="1104900"/>
        </p:xfrm>
        <a:graphic>
          <a:graphicData uri="http://schemas.openxmlformats.org/drawingml/2006/table">
            <a:tbl>
              <a:tblPr firstRow="1" firstCol="1" bandRow="1">
                <a:effectLst>
                  <a:innerShdw blurRad="63500" dist="50800" dir="2700000">
                    <a:prstClr val="black">
                      <a:alpha val="50000"/>
                    </a:prstClr>
                  </a:innerShdw>
                </a:effectLst>
                <a:tableStyleId>{5C22544A-7EE6-4342-B048-85BDC9FD1C3A}</a:tableStyleId>
              </a:tblPr>
              <a:tblGrid>
                <a:gridCol w="5130165">
                  <a:extLst>
                    <a:ext uri="{9D8B030D-6E8A-4147-A177-3AD203B41FA5}">
                      <a16:colId xmlns:a16="http://schemas.microsoft.com/office/drawing/2014/main" val="4044036644"/>
                    </a:ext>
                  </a:extLst>
                </a:gridCol>
              </a:tblGrid>
              <a:tr h="0">
                <a:tc>
                  <a:txBody>
                    <a:bodyPr/>
                    <a:lstStyle/>
                    <a:p>
                      <a:pPr hangingPunct="0">
                        <a:spcAft>
                          <a:spcPts val="900"/>
                        </a:spcAft>
                      </a:pPr>
                      <a:r>
                        <a:rPr lang="en-GB" sz="1000" dirty="0">
                          <a:effectLst/>
                        </a:rPr>
                        <a:t>Study mechanisms to enable UE fast access to the cell supporting the intended slice, including [RAN2]</a:t>
                      </a:r>
                    </a:p>
                    <a:p>
                      <a:pPr hangingPunct="0">
                        <a:spcAft>
                          <a:spcPts val="900"/>
                        </a:spcAft>
                      </a:pPr>
                      <a:r>
                        <a:rPr lang="en-GB" sz="1000" dirty="0">
                          <a:effectLst/>
                        </a:rPr>
                        <a:t>a. Slice based cell reselection under network control</a:t>
                      </a:r>
                    </a:p>
                    <a:p>
                      <a:pPr hangingPunct="0">
                        <a:spcAft>
                          <a:spcPts val="900"/>
                        </a:spcAft>
                      </a:pPr>
                      <a:r>
                        <a:rPr lang="en-GB" sz="1000" dirty="0">
                          <a:effectLst/>
                        </a:rPr>
                        <a:t>b. Slice based RACH configuration or access barring</a:t>
                      </a:r>
                    </a:p>
                    <a:p>
                      <a:pPr marL="0" indent="0" hangingPunct="0">
                        <a:spcAft>
                          <a:spcPts val="900"/>
                        </a:spcAft>
                        <a:buNone/>
                      </a:pPr>
                      <a:endParaRPr lang="en-GB" sz="10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76484373"/>
                  </a:ext>
                </a:extLst>
              </a:tr>
            </a:tbl>
          </a:graphicData>
        </a:graphic>
      </p:graphicFrame>
    </p:spTree>
    <p:extLst>
      <p:ext uri="{BB962C8B-B14F-4D97-AF65-F5344CB8AC3E}">
        <p14:creationId xmlns:p14="http://schemas.microsoft.com/office/powerpoint/2010/main" val="3148360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E06AFD-3C6D-443F-BF47-019C76582F01}"/>
              </a:ext>
            </a:extLst>
          </p:cNvPr>
          <p:cNvSpPr>
            <a:spLocks noGrp="1"/>
          </p:cNvSpPr>
          <p:nvPr>
            <p:ph type="body" sz="quarter" idx="16"/>
          </p:nvPr>
        </p:nvSpPr>
        <p:spPr>
          <a:xfrm>
            <a:off x="346348" y="588849"/>
            <a:ext cx="8308800" cy="3560400"/>
          </a:xfrm>
        </p:spPr>
        <p:txBody>
          <a:bodyPr/>
          <a:lstStyle/>
          <a:p>
            <a:pPr marL="285750" indent="-285750">
              <a:buFont typeface="Arial" panose="020B0604020202020204" pitchFamily="34" charset="0"/>
              <a:buChar char="•"/>
            </a:pPr>
            <a:r>
              <a:rPr lang="en-GB" sz="1200" dirty="0"/>
              <a:t>From our perspective, </a:t>
            </a:r>
            <a:r>
              <a:rPr lang="en-GB" sz="1200" b="1" dirty="0"/>
              <a:t>the intended slice is a synonym for "the most important slice" </a:t>
            </a:r>
            <a:r>
              <a:rPr lang="en-GB" sz="1200" dirty="0"/>
              <a:t>for the UE at the time that the Network Slice- based Cell Reselection and Random-Access attempt are being undertaken. </a:t>
            </a:r>
          </a:p>
          <a:p>
            <a:pPr marL="285750" indent="-285750">
              <a:buFont typeface="Arial" panose="020B0604020202020204" pitchFamily="34" charset="0"/>
              <a:buChar char="•"/>
            </a:pPr>
            <a:r>
              <a:rPr lang="en-GB" sz="1200" b="1" dirty="0"/>
              <a:t>It should be noted that the relevant network slices can be any of the configured network slices </a:t>
            </a:r>
            <a:r>
              <a:rPr lang="en-GB" sz="1200" dirty="0"/>
              <a:t>(i.e. those associated with the S-NSSAIs in the Configured NSSAI) in the UE (and not just the network slices associated with the S-NSSAIs in the Allowed NSSAI). </a:t>
            </a:r>
          </a:p>
          <a:p>
            <a:pPr marL="744538" lvl="1" indent="-285750">
              <a:buFont typeface="Arial" panose="020B0604020202020204" pitchFamily="34" charset="0"/>
              <a:buChar char="•"/>
            </a:pPr>
            <a:r>
              <a:rPr lang="en-GB" sz="1000" dirty="0">
                <a:solidFill>
                  <a:schemeClr val="tx2"/>
                </a:solidFill>
              </a:rPr>
              <a:t>this is because the access attempts can be triggered by registration messages for network slices not yet in the allowed NSSAI which are in the Requested NSSAI, and also because the TS 23.501 already requires that the Slices in the Requested NSSAI not yet in the Allowed NSSAI can drive network slice-based cell reselection before the Registration request with the new Requested NSSAI is sent.</a:t>
            </a:r>
          </a:p>
          <a:p>
            <a:pPr marL="285750" indent="-285750">
              <a:buFont typeface="Arial" panose="020B0604020202020204" pitchFamily="34" charset="0"/>
              <a:buChar char="•"/>
            </a:pPr>
            <a:r>
              <a:rPr lang="en-GB" sz="1200" dirty="0"/>
              <a:t>Can the UE detect the importance of a network slice among the network slices that it is allowed or is requesting to use?</a:t>
            </a:r>
          </a:p>
          <a:p>
            <a:pPr marL="744538" lvl="1" indent="-285750">
              <a:buFont typeface="Arial" panose="020B0604020202020204" pitchFamily="34" charset="0"/>
              <a:buChar char="•"/>
            </a:pPr>
            <a:r>
              <a:rPr lang="en-GB" sz="900" b="1" dirty="0">
                <a:solidFill>
                  <a:schemeClr val="tx2"/>
                </a:solidFill>
              </a:rPr>
              <a:t>A S-NSSAI per se is just a string of bits </a:t>
            </a:r>
            <a:r>
              <a:rPr lang="en-GB" sz="900" dirty="0">
                <a:solidFill>
                  <a:schemeClr val="tx2"/>
                </a:solidFill>
              </a:rPr>
              <a:t>the UE has no intelligence about. The S-NSSAI can part of a RSD rule in URSP and this rule may be associated with a priority value, but this priority value is related to any alternative RSD rule for same matched TD in the URSPs. </a:t>
            </a:r>
          </a:p>
          <a:p>
            <a:pPr marL="1087438" lvl="2" indent="-285750">
              <a:buFont typeface="Arial" panose="020B0604020202020204" pitchFamily="34" charset="0"/>
              <a:buChar char="•"/>
            </a:pPr>
            <a:r>
              <a:rPr lang="en-GB" sz="600" dirty="0">
                <a:solidFill>
                  <a:schemeClr val="tx2"/>
                </a:solidFill>
              </a:rPr>
              <a:t>So, this is not really a measure of the importance of a network slice across the possible allowed or requested slices for the UE. </a:t>
            </a:r>
          </a:p>
          <a:p>
            <a:pPr marL="744538" lvl="1" indent="-285750">
              <a:buFont typeface="Arial" panose="020B0604020202020204" pitchFamily="34" charset="0"/>
              <a:buChar char="•"/>
            </a:pPr>
            <a:r>
              <a:rPr lang="en-GB" sz="900" b="1" dirty="0">
                <a:solidFill>
                  <a:schemeClr val="tx2"/>
                </a:solidFill>
              </a:rPr>
              <a:t>Even by considering a standardized SST, it is questionable that a UE can infer the importance of an SST based on its semantics</a:t>
            </a:r>
            <a:r>
              <a:rPr lang="en-GB" sz="900" dirty="0">
                <a:solidFill>
                  <a:schemeClr val="tx2"/>
                </a:solidFill>
              </a:rPr>
              <a:t>. e.g. it is unclear whether </a:t>
            </a:r>
            <a:r>
              <a:rPr lang="en-GB" sz="900" dirty="0" err="1">
                <a:solidFill>
                  <a:schemeClr val="tx2"/>
                </a:solidFill>
              </a:rPr>
              <a:t>eMBB</a:t>
            </a:r>
            <a:r>
              <a:rPr lang="en-GB" sz="900" dirty="0">
                <a:solidFill>
                  <a:schemeClr val="tx2"/>
                </a:solidFill>
              </a:rPr>
              <a:t> is more important for any UE than </a:t>
            </a:r>
            <a:r>
              <a:rPr lang="en-GB" sz="900" dirty="0" err="1">
                <a:solidFill>
                  <a:schemeClr val="tx2"/>
                </a:solidFill>
              </a:rPr>
              <a:t>mIoT</a:t>
            </a:r>
            <a:r>
              <a:rPr lang="en-GB" sz="900" dirty="0">
                <a:solidFill>
                  <a:schemeClr val="tx2"/>
                </a:solidFill>
              </a:rPr>
              <a:t> SST. </a:t>
            </a:r>
          </a:p>
          <a:p>
            <a:pPr marL="285750" indent="-285750">
              <a:buFont typeface="Arial" panose="020B0604020202020204" pitchFamily="34" charset="0"/>
              <a:buChar char="•"/>
            </a:pPr>
            <a:r>
              <a:rPr lang="en-GB" sz="1200" b="1" dirty="0"/>
              <a:t>Conclusion: An </a:t>
            </a:r>
            <a:r>
              <a:rPr lang="en-GB" sz="1200" b="1" u="sng" dirty="0"/>
              <a:t>autonomous</a:t>
            </a:r>
            <a:r>
              <a:rPr lang="en-GB" sz="1200" b="1" dirty="0"/>
              <a:t> decision by the UE on which slice is the most important at a given time is not possible in a deterministic way when more than one application is running and causes PDU sessions to be established on more than one slice. The UE needs information from the network to evaluate the relative importance of network slices. </a:t>
            </a:r>
          </a:p>
          <a:p>
            <a:pPr marL="285750" indent="-285750">
              <a:buFont typeface="Arial" panose="020B0604020202020204" pitchFamily="34" charset="0"/>
              <a:buChar char="•"/>
            </a:pPr>
            <a:endParaRPr lang="en-GB" sz="100" dirty="0"/>
          </a:p>
        </p:txBody>
      </p:sp>
      <p:sp>
        <p:nvSpPr>
          <p:cNvPr id="4" name="Title 3">
            <a:extLst>
              <a:ext uri="{FF2B5EF4-FFF2-40B4-BE49-F238E27FC236}">
                <a16:creationId xmlns:a16="http://schemas.microsoft.com/office/drawing/2014/main" id="{777D12AC-33CB-4AD4-8AFA-139A0EE8510D}"/>
              </a:ext>
            </a:extLst>
          </p:cNvPr>
          <p:cNvSpPr>
            <a:spLocks noGrp="1"/>
          </p:cNvSpPr>
          <p:nvPr>
            <p:ph type="title"/>
          </p:nvPr>
        </p:nvSpPr>
        <p:spPr/>
        <p:txBody>
          <a:bodyPr/>
          <a:lstStyle/>
          <a:p>
            <a:r>
              <a:rPr lang="en-GB" dirty="0"/>
              <a:t>Intended slice</a:t>
            </a:r>
          </a:p>
        </p:txBody>
      </p:sp>
    </p:spTree>
    <p:extLst>
      <p:ext uri="{BB962C8B-B14F-4D97-AF65-F5344CB8AC3E}">
        <p14:creationId xmlns:p14="http://schemas.microsoft.com/office/powerpoint/2010/main" val="3271095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891CAF-08BB-4124-AB8C-949E28621797}"/>
              </a:ext>
            </a:extLst>
          </p:cNvPr>
          <p:cNvSpPr>
            <a:spLocks noGrp="1"/>
          </p:cNvSpPr>
          <p:nvPr>
            <p:ph type="body" sz="quarter" idx="12"/>
          </p:nvPr>
        </p:nvSpPr>
        <p:spPr>
          <a:xfrm>
            <a:off x="417513" y="395288"/>
            <a:ext cx="8308975" cy="341312"/>
          </a:xfrm>
        </p:spPr>
        <p:txBody>
          <a:bodyPr/>
          <a:lstStyle/>
          <a:p>
            <a:r>
              <a:rPr lang="en-GB" dirty="0"/>
              <a:t>The current behaviour specified in SA2 TSs</a:t>
            </a:r>
          </a:p>
        </p:txBody>
      </p:sp>
      <p:sp>
        <p:nvSpPr>
          <p:cNvPr id="6" name="Content Placeholder 2">
            <a:extLst>
              <a:ext uri="{FF2B5EF4-FFF2-40B4-BE49-F238E27FC236}">
                <a16:creationId xmlns:a16="http://schemas.microsoft.com/office/drawing/2014/main" id="{746A5435-9778-46B8-B2E0-90373A661A78}"/>
              </a:ext>
            </a:extLst>
          </p:cNvPr>
          <p:cNvSpPr txBox="1">
            <a:spLocks/>
          </p:cNvSpPr>
          <p:nvPr/>
        </p:nvSpPr>
        <p:spPr>
          <a:xfrm>
            <a:off x="417513" y="1086658"/>
            <a:ext cx="8527704" cy="3604611"/>
          </a:xfrm>
          <a:prstGeom prst="rect">
            <a:avLst/>
          </a:prstGeom>
        </p:spPr>
        <p:txBody>
          <a:bodyPr>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600" b="1" dirty="0">
                <a:solidFill>
                  <a:schemeClr val="tx2"/>
                </a:solidFill>
              </a:rPr>
              <a:t>The AMF provides NSAG(s) and for each NSAG the associated priority to the UE via NAS signalling.</a:t>
            </a:r>
          </a:p>
          <a:p>
            <a:pPr marL="0" indent="0">
              <a:buFont typeface="Arial" panose="020B0604020202020204" pitchFamily="34" charset="0"/>
              <a:buNone/>
            </a:pPr>
            <a:r>
              <a:rPr lang="en-GB" sz="1600" b="1" dirty="0">
                <a:solidFill>
                  <a:schemeClr val="tx2"/>
                </a:solidFill>
              </a:rPr>
              <a:t>Problems:</a:t>
            </a:r>
          </a:p>
          <a:p>
            <a:r>
              <a:rPr lang="en-GB" sz="1600" dirty="0">
                <a:solidFill>
                  <a:schemeClr val="tx2"/>
                </a:solidFill>
              </a:rPr>
              <a:t> </a:t>
            </a:r>
            <a:r>
              <a:rPr lang="en-GB" sz="1600" b="1" dirty="0">
                <a:solidFill>
                  <a:schemeClr val="tx2"/>
                </a:solidFill>
              </a:rPr>
              <a:t>How the NSAG priority is determined by the AMF is not specified, </a:t>
            </a:r>
          </a:p>
          <a:p>
            <a:pPr lvl="1"/>
            <a:r>
              <a:rPr lang="en-GB" sz="1400" dirty="0">
                <a:solidFill>
                  <a:schemeClr val="tx2"/>
                </a:solidFill>
              </a:rPr>
              <a:t>So, there is no real way to have an interoperable solution that meets the goal of performing the Slice-based cell reselection and Random Access based on the “Intended Slice”.</a:t>
            </a:r>
          </a:p>
          <a:p>
            <a:r>
              <a:rPr lang="en-GB" sz="1600" b="1" dirty="0">
                <a:solidFill>
                  <a:schemeClr val="tx2"/>
                </a:solidFill>
              </a:rPr>
              <a:t>A static NSAG priority value is provided to UE that can take the Allowed NSSAI S-NSSAI into account only (slices not yet in allowed NSSAI cannot be “guessed” and the next to be e.g. requested)</a:t>
            </a:r>
          </a:p>
          <a:p>
            <a:pPr lvl="1"/>
            <a:r>
              <a:rPr lang="en-GB" sz="1400" dirty="0">
                <a:solidFill>
                  <a:schemeClr val="tx2"/>
                </a:solidFill>
              </a:rPr>
              <a:t>This  is not suitable as the UE can use </a:t>
            </a:r>
            <a:r>
              <a:rPr lang="en-GB" sz="1400" b="1" dirty="0">
                <a:solidFill>
                  <a:schemeClr val="tx2"/>
                </a:solidFill>
              </a:rPr>
              <a:t>S-NSSAIs that are not yet in the Allowed NSSAI </a:t>
            </a:r>
            <a:r>
              <a:rPr lang="en-GB" sz="1400" dirty="0">
                <a:solidFill>
                  <a:schemeClr val="tx2"/>
                </a:solidFill>
              </a:rPr>
              <a:t>when registering, and </a:t>
            </a:r>
            <a:r>
              <a:rPr lang="en-GB" sz="1400" b="1" dirty="0">
                <a:solidFill>
                  <a:schemeClr val="tx2"/>
                </a:solidFill>
              </a:rPr>
              <a:t>which slice(s) are associated with a SR </a:t>
            </a:r>
            <a:r>
              <a:rPr lang="en-GB" sz="1400" dirty="0">
                <a:solidFill>
                  <a:schemeClr val="tx2"/>
                </a:solidFill>
              </a:rPr>
              <a:t>(e.g. which slices sessions cause the SR) </a:t>
            </a:r>
            <a:r>
              <a:rPr lang="en-GB" sz="1400" b="1" dirty="0">
                <a:solidFill>
                  <a:schemeClr val="tx2"/>
                </a:solidFill>
              </a:rPr>
              <a:t>or RR is not predictable </a:t>
            </a:r>
            <a:r>
              <a:rPr lang="en-GB" sz="1400" dirty="0">
                <a:solidFill>
                  <a:schemeClr val="tx2"/>
                </a:solidFill>
              </a:rPr>
              <a:t>(UE can add or remove S-NSSAIs from current Allowed NSSAI). </a:t>
            </a:r>
          </a:p>
          <a:p>
            <a:pPr lvl="1"/>
            <a:r>
              <a:rPr lang="en-GB" sz="1400" b="1" dirty="0">
                <a:solidFill>
                  <a:schemeClr val="tx2"/>
                </a:solidFill>
              </a:rPr>
              <a:t>In addition, in roaming case, the S-NSSAI in VPLMN can map to &gt;1 Slice of HPLMN</a:t>
            </a:r>
            <a:r>
              <a:rPr lang="en-GB" sz="1400" dirty="0">
                <a:solidFill>
                  <a:schemeClr val="tx2"/>
                </a:solidFill>
              </a:rPr>
              <a:t>: which slice of HPLMN applies for a SR or RR determined at run time in the UE before the network can act on it and this information is needed to trigger the right RACH configuration or cell reselection ahead of Requesting a new S-NSSAI.</a:t>
            </a:r>
          </a:p>
          <a:p>
            <a:endParaRPr lang="en-GB" sz="1600" dirty="0"/>
          </a:p>
        </p:txBody>
      </p:sp>
    </p:spTree>
    <p:extLst>
      <p:ext uri="{BB962C8B-B14F-4D97-AF65-F5344CB8AC3E}">
        <p14:creationId xmlns:p14="http://schemas.microsoft.com/office/powerpoint/2010/main" val="3783585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p:txBody>
          <a:bodyPr lIns="0" tIns="0" rIns="0" bIns="0" anchor="t"/>
          <a:lstStyle/>
          <a:p>
            <a:r>
              <a:rPr lang="en-US" dirty="0">
                <a:latin typeface="Nokia Pure Headline Ultra Light"/>
              </a:rPr>
              <a:t>NSAG priority</a:t>
            </a:r>
            <a:endParaRPr lang="en-US" dirty="0"/>
          </a:p>
          <a:p>
            <a:endParaRPr lang="en-US" dirty="0"/>
          </a:p>
        </p:txBody>
      </p:sp>
    </p:spTree>
    <p:extLst>
      <p:ext uri="{BB962C8B-B14F-4D97-AF65-F5344CB8AC3E}">
        <p14:creationId xmlns:p14="http://schemas.microsoft.com/office/powerpoint/2010/main" val="102502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2F07B8-3C83-43CC-B90A-09A0AFE8DFE8}"/>
              </a:ext>
            </a:extLst>
          </p:cNvPr>
          <p:cNvSpPr>
            <a:spLocks noGrp="1"/>
          </p:cNvSpPr>
          <p:nvPr>
            <p:ph type="body" sz="quarter" idx="12"/>
          </p:nvPr>
        </p:nvSpPr>
        <p:spPr>
          <a:xfrm>
            <a:off x="515322" y="204300"/>
            <a:ext cx="8308800" cy="340654"/>
          </a:xfrm>
        </p:spPr>
        <p:txBody>
          <a:bodyPr/>
          <a:lstStyle/>
          <a:p>
            <a:r>
              <a:rPr lang="en-GB" dirty="0"/>
              <a:t>An off the shelf, standard UE cannot determine the S-NSSAI importance autonomously</a:t>
            </a:r>
          </a:p>
          <a:p>
            <a:endParaRPr lang="en-GB" dirty="0"/>
          </a:p>
        </p:txBody>
      </p:sp>
      <p:sp>
        <p:nvSpPr>
          <p:cNvPr id="15" name="Rectangle 14">
            <a:extLst>
              <a:ext uri="{FF2B5EF4-FFF2-40B4-BE49-F238E27FC236}">
                <a16:creationId xmlns:a16="http://schemas.microsoft.com/office/drawing/2014/main" id="{2EB1650C-F7BD-421E-9F5A-4DDA0C3D0D72}"/>
              </a:ext>
            </a:extLst>
          </p:cNvPr>
          <p:cNvSpPr/>
          <p:nvPr/>
        </p:nvSpPr>
        <p:spPr>
          <a:xfrm>
            <a:off x="860485" y="1389458"/>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1 </a:t>
            </a:r>
            <a:r>
              <a:rPr lang="en-GB" sz="1350" dirty="0" err="1"/>
              <a:t>prio</a:t>
            </a:r>
            <a:r>
              <a:rPr lang="en-GB" sz="1350" dirty="0"/>
              <a:t> 1</a:t>
            </a:r>
          </a:p>
        </p:txBody>
      </p:sp>
      <p:sp>
        <p:nvSpPr>
          <p:cNvPr id="16" name="Rectangle 15">
            <a:extLst>
              <a:ext uri="{FF2B5EF4-FFF2-40B4-BE49-F238E27FC236}">
                <a16:creationId xmlns:a16="http://schemas.microsoft.com/office/drawing/2014/main" id="{62302051-CBEC-48CD-930B-30FDE50348E3}"/>
              </a:ext>
            </a:extLst>
          </p:cNvPr>
          <p:cNvSpPr/>
          <p:nvPr/>
        </p:nvSpPr>
        <p:spPr>
          <a:xfrm>
            <a:off x="860485" y="2241317"/>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2 </a:t>
            </a:r>
            <a:r>
              <a:rPr lang="en-GB" sz="1350" dirty="0" err="1"/>
              <a:t>prio</a:t>
            </a:r>
            <a:r>
              <a:rPr lang="en-GB" sz="1350" dirty="0"/>
              <a:t> 2 </a:t>
            </a:r>
          </a:p>
        </p:txBody>
      </p:sp>
      <p:sp>
        <p:nvSpPr>
          <p:cNvPr id="17" name="Rectangle 16">
            <a:extLst>
              <a:ext uri="{FF2B5EF4-FFF2-40B4-BE49-F238E27FC236}">
                <a16:creationId xmlns:a16="http://schemas.microsoft.com/office/drawing/2014/main" id="{E09577DA-78FD-4D7F-961B-607DDBEFD4D9}"/>
              </a:ext>
            </a:extLst>
          </p:cNvPr>
          <p:cNvSpPr/>
          <p:nvPr/>
        </p:nvSpPr>
        <p:spPr>
          <a:xfrm>
            <a:off x="860484" y="3093175"/>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3 </a:t>
            </a:r>
            <a:r>
              <a:rPr lang="en-GB" sz="1350" dirty="0" err="1"/>
              <a:t>prio</a:t>
            </a:r>
            <a:r>
              <a:rPr lang="en-GB" sz="1350" dirty="0"/>
              <a:t> 3</a:t>
            </a:r>
          </a:p>
        </p:txBody>
      </p:sp>
      <p:sp>
        <p:nvSpPr>
          <p:cNvPr id="18" name="Rectangle 17">
            <a:extLst>
              <a:ext uri="{FF2B5EF4-FFF2-40B4-BE49-F238E27FC236}">
                <a16:creationId xmlns:a16="http://schemas.microsoft.com/office/drawing/2014/main" id="{6F800C02-B75E-41C8-854B-1F436B92403F}"/>
              </a:ext>
            </a:extLst>
          </p:cNvPr>
          <p:cNvSpPr/>
          <p:nvPr/>
        </p:nvSpPr>
        <p:spPr>
          <a:xfrm>
            <a:off x="860483" y="3945033"/>
            <a:ext cx="1753319" cy="6858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S-NSSAI 4 </a:t>
            </a:r>
            <a:r>
              <a:rPr lang="en-GB" sz="1350" dirty="0" err="1"/>
              <a:t>prio</a:t>
            </a:r>
            <a:r>
              <a:rPr lang="en-GB" sz="1350" dirty="0"/>
              <a:t> 4</a:t>
            </a:r>
          </a:p>
        </p:txBody>
      </p:sp>
      <p:sp>
        <p:nvSpPr>
          <p:cNvPr id="19" name="TextBox 18">
            <a:extLst>
              <a:ext uri="{FF2B5EF4-FFF2-40B4-BE49-F238E27FC236}">
                <a16:creationId xmlns:a16="http://schemas.microsoft.com/office/drawing/2014/main" id="{2A4448CA-B9A4-464C-A0E9-4E577AE2E070}"/>
              </a:ext>
            </a:extLst>
          </p:cNvPr>
          <p:cNvSpPr txBox="1"/>
          <p:nvPr/>
        </p:nvSpPr>
        <p:spPr>
          <a:xfrm>
            <a:off x="1506790" y="1056989"/>
            <a:ext cx="534121" cy="300082"/>
          </a:xfrm>
          <a:prstGeom prst="rect">
            <a:avLst/>
          </a:prstGeom>
          <a:noFill/>
        </p:spPr>
        <p:txBody>
          <a:bodyPr wrap="none" rtlCol="0">
            <a:spAutoFit/>
          </a:bodyPr>
          <a:lstStyle/>
          <a:p>
            <a:r>
              <a:rPr lang="en-GB" sz="1350" dirty="0"/>
              <a:t>UE 1</a:t>
            </a:r>
          </a:p>
        </p:txBody>
      </p:sp>
      <p:sp>
        <p:nvSpPr>
          <p:cNvPr id="20" name="TextBox 19">
            <a:extLst>
              <a:ext uri="{FF2B5EF4-FFF2-40B4-BE49-F238E27FC236}">
                <a16:creationId xmlns:a16="http://schemas.microsoft.com/office/drawing/2014/main" id="{485668D5-539B-48A9-BFF8-FE30D35EB89D}"/>
              </a:ext>
            </a:extLst>
          </p:cNvPr>
          <p:cNvSpPr txBox="1"/>
          <p:nvPr/>
        </p:nvSpPr>
        <p:spPr>
          <a:xfrm>
            <a:off x="2735270" y="1916191"/>
            <a:ext cx="6012478" cy="2377574"/>
          </a:xfrm>
          <a:prstGeom prst="rect">
            <a:avLst/>
          </a:prstGeom>
          <a:noFill/>
        </p:spPr>
        <p:txBody>
          <a:bodyPr wrap="square" rtlCol="0">
            <a:spAutoFit/>
          </a:bodyPr>
          <a:lstStyle/>
          <a:p>
            <a:pPr marL="214313" indent="-214313">
              <a:buFont typeface="Arial" panose="020B0604020202020204" pitchFamily="34" charset="0"/>
              <a:buChar char="•"/>
            </a:pPr>
            <a:r>
              <a:rPr lang="en-GB" sz="1350" b="1" dirty="0"/>
              <a:t>There is no ranking of applications importance defines by a standard mechanism </a:t>
            </a:r>
            <a:r>
              <a:rPr lang="en-GB" sz="1350" dirty="0"/>
              <a:t>(the RSDs priority is ranking their priority as connectivity for traffic matched by a TD in URSP, so it is not a priority of the S-NSSAI in the RSD)</a:t>
            </a:r>
          </a:p>
          <a:p>
            <a:pPr marL="214313" indent="-214313">
              <a:buFont typeface="Arial" panose="020B0604020202020204" pitchFamily="34" charset="0"/>
              <a:buChar char="•"/>
            </a:pPr>
            <a:r>
              <a:rPr lang="en-GB" sz="1350" b="1" dirty="0"/>
              <a:t>There is no standard capability to gather the run time importance  of applications the User is using</a:t>
            </a:r>
            <a:endParaRPr lang="en-GB" sz="1350" dirty="0"/>
          </a:p>
          <a:p>
            <a:pPr marL="214313" indent="-214313">
              <a:buFont typeface="Arial" panose="020B0604020202020204" pitchFamily="34" charset="0"/>
              <a:buChar char="•"/>
            </a:pPr>
            <a:r>
              <a:rPr lang="en-GB" sz="1350" b="1" dirty="0"/>
              <a:t>Only in specific vertical application the UE may be configured with each vertical applications importance</a:t>
            </a:r>
            <a:r>
              <a:rPr lang="en-GB" sz="1350" dirty="0"/>
              <a:t>, but this is not a generic expected capability.</a:t>
            </a:r>
          </a:p>
          <a:p>
            <a:pPr marL="214313" indent="-214313">
              <a:buFont typeface="Arial" panose="020B0604020202020204" pitchFamily="34" charset="0"/>
              <a:buChar char="•"/>
            </a:pPr>
            <a:r>
              <a:rPr lang="en-GB" sz="1350" dirty="0"/>
              <a:t>The UE can at most detect which slices have an associated PDU session and consider these higher priority.</a:t>
            </a:r>
          </a:p>
        </p:txBody>
      </p:sp>
    </p:spTree>
    <p:extLst>
      <p:ext uri="{BB962C8B-B14F-4D97-AF65-F5344CB8AC3E}">
        <p14:creationId xmlns:p14="http://schemas.microsoft.com/office/powerpoint/2010/main" val="32353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E7075A5-A526-4B87-9038-D247FC9F8474}"/>
              </a:ext>
            </a:extLst>
          </p:cNvPr>
          <p:cNvSpPr>
            <a:spLocks noGrp="1"/>
          </p:cNvSpPr>
          <p:nvPr>
            <p:ph type="body" sz="quarter" idx="12"/>
          </p:nvPr>
        </p:nvSpPr>
        <p:spPr/>
        <p:txBody>
          <a:bodyPr/>
          <a:lstStyle/>
          <a:p>
            <a:r>
              <a:rPr lang="en-GB" dirty="0"/>
              <a:t>The relationship between network slices priority and NSAG priority</a:t>
            </a:r>
          </a:p>
        </p:txBody>
      </p:sp>
      <p:sp>
        <p:nvSpPr>
          <p:cNvPr id="5" name="Rectangle 4">
            <a:extLst>
              <a:ext uri="{FF2B5EF4-FFF2-40B4-BE49-F238E27FC236}">
                <a16:creationId xmlns:a16="http://schemas.microsoft.com/office/drawing/2014/main" id="{83CC7E9D-BE5C-4D53-A87A-FBA37FEF8E93}"/>
              </a:ext>
            </a:extLst>
          </p:cNvPr>
          <p:cNvSpPr/>
          <p:nvPr/>
        </p:nvSpPr>
        <p:spPr>
          <a:xfrm>
            <a:off x="258795" y="1349562"/>
            <a:ext cx="1620014" cy="40254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S-NSSAI 1 </a:t>
            </a:r>
            <a:r>
              <a:rPr lang="en-GB" sz="1200" dirty="0" err="1"/>
              <a:t>prio</a:t>
            </a:r>
            <a:r>
              <a:rPr lang="en-GB" sz="1200" dirty="0"/>
              <a:t> 1</a:t>
            </a:r>
          </a:p>
        </p:txBody>
      </p:sp>
      <p:sp>
        <p:nvSpPr>
          <p:cNvPr id="6" name="Rectangle 5">
            <a:extLst>
              <a:ext uri="{FF2B5EF4-FFF2-40B4-BE49-F238E27FC236}">
                <a16:creationId xmlns:a16="http://schemas.microsoft.com/office/drawing/2014/main" id="{9B010328-2DDB-47FF-81D7-065E59655965}"/>
              </a:ext>
            </a:extLst>
          </p:cNvPr>
          <p:cNvSpPr/>
          <p:nvPr/>
        </p:nvSpPr>
        <p:spPr>
          <a:xfrm>
            <a:off x="258793" y="1801198"/>
            <a:ext cx="1620014" cy="40254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S-NSSAI 2 </a:t>
            </a:r>
            <a:r>
              <a:rPr lang="en-GB" sz="1200" dirty="0" err="1"/>
              <a:t>prio</a:t>
            </a:r>
            <a:r>
              <a:rPr lang="en-GB" sz="1200" dirty="0"/>
              <a:t> 2 </a:t>
            </a:r>
          </a:p>
        </p:txBody>
      </p:sp>
      <p:sp>
        <p:nvSpPr>
          <p:cNvPr id="7" name="Rectangle 6">
            <a:extLst>
              <a:ext uri="{FF2B5EF4-FFF2-40B4-BE49-F238E27FC236}">
                <a16:creationId xmlns:a16="http://schemas.microsoft.com/office/drawing/2014/main" id="{B7754235-EC10-4E65-B2D1-5D1108000093}"/>
              </a:ext>
            </a:extLst>
          </p:cNvPr>
          <p:cNvSpPr/>
          <p:nvPr/>
        </p:nvSpPr>
        <p:spPr>
          <a:xfrm>
            <a:off x="258793" y="2262876"/>
            <a:ext cx="1620014" cy="40254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S-NSSAI 3 </a:t>
            </a:r>
            <a:r>
              <a:rPr lang="en-GB" sz="1200" dirty="0" err="1"/>
              <a:t>prio</a:t>
            </a:r>
            <a:r>
              <a:rPr lang="en-GB" sz="1200" dirty="0"/>
              <a:t> 3</a:t>
            </a:r>
          </a:p>
        </p:txBody>
      </p:sp>
      <p:sp>
        <p:nvSpPr>
          <p:cNvPr id="8" name="Rectangle 7">
            <a:extLst>
              <a:ext uri="{FF2B5EF4-FFF2-40B4-BE49-F238E27FC236}">
                <a16:creationId xmlns:a16="http://schemas.microsoft.com/office/drawing/2014/main" id="{F0D7499F-C3EC-43FC-9CBC-B894A0E8A3FD}"/>
              </a:ext>
            </a:extLst>
          </p:cNvPr>
          <p:cNvSpPr/>
          <p:nvPr/>
        </p:nvSpPr>
        <p:spPr>
          <a:xfrm>
            <a:off x="258793" y="2748000"/>
            <a:ext cx="1620014" cy="40254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S-NSSAI 4 </a:t>
            </a:r>
            <a:r>
              <a:rPr lang="en-GB" sz="1200" dirty="0" err="1"/>
              <a:t>prio</a:t>
            </a:r>
            <a:r>
              <a:rPr lang="en-GB" sz="1200" dirty="0"/>
              <a:t> 4</a:t>
            </a:r>
          </a:p>
        </p:txBody>
      </p:sp>
      <p:sp>
        <p:nvSpPr>
          <p:cNvPr id="9" name="TextBox 8">
            <a:extLst>
              <a:ext uri="{FF2B5EF4-FFF2-40B4-BE49-F238E27FC236}">
                <a16:creationId xmlns:a16="http://schemas.microsoft.com/office/drawing/2014/main" id="{5EE49DD6-AA43-4FAF-8F03-8CE449D008B0}"/>
              </a:ext>
            </a:extLst>
          </p:cNvPr>
          <p:cNvSpPr txBox="1"/>
          <p:nvPr/>
        </p:nvSpPr>
        <p:spPr>
          <a:xfrm>
            <a:off x="820990" y="1008298"/>
            <a:ext cx="495649" cy="276999"/>
          </a:xfrm>
          <a:prstGeom prst="rect">
            <a:avLst/>
          </a:prstGeom>
          <a:noFill/>
        </p:spPr>
        <p:txBody>
          <a:bodyPr wrap="none" rtlCol="0">
            <a:spAutoFit/>
          </a:bodyPr>
          <a:lstStyle/>
          <a:p>
            <a:r>
              <a:rPr lang="en-GB" sz="1200" dirty="0"/>
              <a:t>UE 1</a:t>
            </a:r>
          </a:p>
        </p:txBody>
      </p:sp>
      <p:sp>
        <p:nvSpPr>
          <p:cNvPr id="10" name="TextBox 9">
            <a:extLst>
              <a:ext uri="{FF2B5EF4-FFF2-40B4-BE49-F238E27FC236}">
                <a16:creationId xmlns:a16="http://schemas.microsoft.com/office/drawing/2014/main" id="{524CE41A-78BA-470B-8E9F-85ADF4ACCC0A}"/>
              </a:ext>
            </a:extLst>
          </p:cNvPr>
          <p:cNvSpPr txBox="1"/>
          <p:nvPr/>
        </p:nvSpPr>
        <p:spPr>
          <a:xfrm>
            <a:off x="105989" y="3832870"/>
            <a:ext cx="1988045" cy="24622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sz="1000" dirty="0"/>
              <a:t>NSAG 1 = (S-NSSA 1, S-NSSAI 4)</a:t>
            </a:r>
          </a:p>
        </p:txBody>
      </p:sp>
      <p:sp>
        <p:nvSpPr>
          <p:cNvPr id="11" name="TextBox 10">
            <a:extLst>
              <a:ext uri="{FF2B5EF4-FFF2-40B4-BE49-F238E27FC236}">
                <a16:creationId xmlns:a16="http://schemas.microsoft.com/office/drawing/2014/main" id="{A3EB9AD9-D220-44C3-9B95-78A7B381B141}"/>
              </a:ext>
            </a:extLst>
          </p:cNvPr>
          <p:cNvSpPr txBox="1"/>
          <p:nvPr/>
        </p:nvSpPr>
        <p:spPr>
          <a:xfrm>
            <a:off x="105989" y="4290065"/>
            <a:ext cx="1988045" cy="24622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000" dirty="0"/>
              <a:t>NSAG 2 = (S-NSSA 2, S-NSSAI 3)</a:t>
            </a:r>
          </a:p>
        </p:txBody>
      </p:sp>
      <p:sp>
        <p:nvSpPr>
          <p:cNvPr id="12" name="TextBox 11">
            <a:extLst>
              <a:ext uri="{FF2B5EF4-FFF2-40B4-BE49-F238E27FC236}">
                <a16:creationId xmlns:a16="http://schemas.microsoft.com/office/drawing/2014/main" id="{1EC60D98-869B-41B9-A756-26F2F44D9FEF}"/>
              </a:ext>
            </a:extLst>
          </p:cNvPr>
          <p:cNvSpPr txBox="1"/>
          <p:nvPr/>
        </p:nvSpPr>
        <p:spPr>
          <a:xfrm>
            <a:off x="6888771" y="1360730"/>
            <a:ext cx="1996435" cy="3416320"/>
          </a:xfrm>
          <a:prstGeom prst="rect">
            <a:avLst/>
          </a:prstGeom>
          <a:noFill/>
        </p:spPr>
        <p:txBody>
          <a:bodyPr wrap="square" rtlCol="0">
            <a:spAutoFit/>
          </a:bodyPr>
          <a:lstStyle/>
          <a:p>
            <a:pPr marL="171450" indent="-171450">
              <a:buFont typeface="Arial" panose="020B0604020202020204" pitchFamily="34" charset="0"/>
              <a:buChar char="•"/>
            </a:pPr>
            <a:r>
              <a:rPr lang="en-GB" sz="1200" dirty="0"/>
              <a:t>NSAG priority cannot be static as it depends on the applicable slices the UE is requesting or that are triggering a RACH access attempt. </a:t>
            </a:r>
          </a:p>
          <a:p>
            <a:pPr marL="171450" indent="-171450">
              <a:buFont typeface="Arial" panose="020B0604020202020204" pitchFamily="34" charset="0"/>
              <a:buChar char="•"/>
            </a:pPr>
            <a:r>
              <a:rPr lang="en-GB" sz="1200" dirty="0"/>
              <a:t>The AMF can only know the Slices in the allowed NSSAI but not those in  the next Requested NSSAI or triggering a SR.</a:t>
            </a:r>
          </a:p>
          <a:p>
            <a:endParaRPr lang="en-GB" sz="1200" dirty="0"/>
          </a:p>
          <a:p>
            <a:r>
              <a:rPr lang="en-GB" sz="1200" b="1" dirty="0">
                <a:sym typeface="Wingdings" panose="05000000000000000000" pitchFamily="2" charset="2"/>
              </a:rPr>
              <a:t> </a:t>
            </a:r>
            <a:r>
              <a:rPr lang="en-GB" sz="1200" b="1" dirty="0"/>
              <a:t>The UE has to receive raw information to compute the NSAG priority, and not a fixed NSAG priority value</a:t>
            </a:r>
          </a:p>
        </p:txBody>
      </p:sp>
      <p:graphicFrame>
        <p:nvGraphicFramePr>
          <p:cNvPr id="13" name="Table 3">
            <a:extLst>
              <a:ext uri="{FF2B5EF4-FFF2-40B4-BE49-F238E27FC236}">
                <a16:creationId xmlns:a16="http://schemas.microsoft.com/office/drawing/2014/main" id="{A1FFA2D8-83B1-455D-8CA5-CBB89E7F6113}"/>
              </a:ext>
            </a:extLst>
          </p:cNvPr>
          <p:cNvGraphicFramePr>
            <a:graphicFrameLocks noGrp="1"/>
          </p:cNvGraphicFramePr>
          <p:nvPr>
            <p:extLst>
              <p:ext uri="{D42A27DB-BD31-4B8C-83A1-F6EECF244321}">
                <p14:modId xmlns:p14="http://schemas.microsoft.com/office/powerpoint/2010/main" val="1536000300"/>
              </p:ext>
            </p:extLst>
          </p:nvPr>
        </p:nvGraphicFramePr>
        <p:xfrm>
          <a:off x="2140634" y="1354702"/>
          <a:ext cx="4639116" cy="3379299"/>
        </p:xfrm>
        <a:graphic>
          <a:graphicData uri="http://schemas.openxmlformats.org/drawingml/2006/table">
            <a:tbl>
              <a:tblPr firstRow="1" bandRow="1">
                <a:tableStyleId>{5C22544A-7EE6-4342-B048-85BDC9FD1C3A}</a:tableStyleId>
              </a:tblPr>
              <a:tblGrid>
                <a:gridCol w="594816">
                  <a:extLst>
                    <a:ext uri="{9D8B030D-6E8A-4147-A177-3AD203B41FA5}">
                      <a16:colId xmlns:a16="http://schemas.microsoft.com/office/drawing/2014/main" val="4290937388"/>
                    </a:ext>
                  </a:extLst>
                </a:gridCol>
                <a:gridCol w="621102">
                  <a:extLst>
                    <a:ext uri="{9D8B030D-6E8A-4147-A177-3AD203B41FA5}">
                      <a16:colId xmlns:a16="http://schemas.microsoft.com/office/drawing/2014/main" val="3592568255"/>
                    </a:ext>
                  </a:extLst>
                </a:gridCol>
                <a:gridCol w="711680">
                  <a:extLst>
                    <a:ext uri="{9D8B030D-6E8A-4147-A177-3AD203B41FA5}">
                      <a16:colId xmlns:a16="http://schemas.microsoft.com/office/drawing/2014/main" val="1970709534"/>
                    </a:ext>
                  </a:extLst>
                </a:gridCol>
                <a:gridCol w="601692">
                  <a:extLst>
                    <a:ext uri="{9D8B030D-6E8A-4147-A177-3AD203B41FA5}">
                      <a16:colId xmlns:a16="http://schemas.microsoft.com/office/drawing/2014/main" val="328547059"/>
                    </a:ext>
                  </a:extLst>
                </a:gridCol>
                <a:gridCol w="2109826">
                  <a:extLst>
                    <a:ext uri="{9D8B030D-6E8A-4147-A177-3AD203B41FA5}">
                      <a16:colId xmlns:a16="http://schemas.microsoft.com/office/drawing/2014/main" val="2900853150"/>
                    </a:ext>
                  </a:extLst>
                </a:gridCol>
              </a:tblGrid>
              <a:tr h="320040">
                <a:tc>
                  <a:txBody>
                    <a:bodyPr/>
                    <a:lstStyle/>
                    <a:p>
                      <a:r>
                        <a:rPr lang="en-GB" sz="800" dirty="0"/>
                        <a:t>S-NSSAI 1</a:t>
                      </a:r>
                    </a:p>
                  </a:txBody>
                  <a:tcPr marL="68580" marR="68580" marT="34290" marB="34290"/>
                </a:tc>
                <a:tc>
                  <a:txBody>
                    <a:bodyPr/>
                    <a:lstStyle/>
                    <a:p>
                      <a:r>
                        <a:rPr lang="en-GB" sz="800" dirty="0"/>
                        <a:t>S-NSSAI 2</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S-NSSAI 3</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S-NSSAI 4</a:t>
                      </a:r>
                    </a:p>
                  </a:txBody>
                  <a:tcPr marL="68580" marR="68580" marT="34290" marB="34290"/>
                </a:tc>
                <a:tc>
                  <a:txBody>
                    <a:bodyPr/>
                    <a:lstStyle/>
                    <a:p>
                      <a:r>
                        <a:rPr lang="en-GB" sz="800" dirty="0"/>
                        <a:t>Applicable NSAG (and NSAG priority)</a:t>
                      </a:r>
                    </a:p>
                  </a:txBody>
                  <a:tcPr marL="68580" marR="68580" marT="34290" marB="34290"/>
                </a:tc>
                <a:extLst>
                  <a:ext uri="{0D108BD9-81ED-4DB2-BD59-A6C34878D82A}">
                    <a16:rowId xmlns:a16="http://schemas.microsoft.com/office/drawing/2014/main" val="3409771853"/>
                  </a:ext>
                </a:extLst>
              </a:tr>
              <a:tr h="208382">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r>
                        <a:rPr lang="en-GB" sz="800" dirty="0"/>
                        <a:t>NSAG1(1), NSAG2(2)</a:t>
                      </a:r>
                    </a:p>
                  </a:txBody>
                  <a:tcPr marL="68580" marR="68580" marT="34290" marB="34290"/>
                </a:tc>
                <a:extLst>
                  <a:ext uri="{0D108BD9-81ED-4DB2-BD59-A6C34878D82A}">
                    <a16:rowId xmlns:a16="http://schemas.microsoft.com/office/drawing/2014/main" val="4112360941"/>
                  </a:ext>
                </a:extLst>
              </a:tr>
              <a:tr h="194310">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r>
                        <a:rPr lang="en-GB" sz="800" dirty="0"/>
                        <a:t>NSAG1(1), NSAG2(2)</a:t>
                      </a:r>
                    </a:p>
                  </a:txBody>
                  <a:tcPr marL="68580" marR="68580" marT="34290" marB="34290"/>
                </a:tc>
                <a:extLst>
                  <a:ext uri="{0D108BD9-81ED-4DB2-BD59-A6C34878D82A}">
                    <a16:rowId xmlns:a16="http://schemas.microsoft.com/office/drawing/2014/main" val="2783172527"/>
                  </a:ext>
                </a:extLst>
              </a:tr>
              <a:tr h="204373">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NSAG1(4), NSAG2(2)</a:t>
                      </a:r>
                    </a:p>
                  </a:txBody>
                  <a:tcPr marL="68580" marR="68580" marT="34290" marB="34290"/>
                </a:tc>
                <a:extLst>
                  <a:ext uri="{0D108BD9-81ED-4DB2-BD59-A6C34878D82A}">
                    <a16:rowId xmlns:a16="http://schemas.microsoft.com/office/drawing/2014/main" val="94162078"/>
                  </a:ext>
                </a:extLst>
              </a:tr>
              <a:tr h="201392">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NSAG1(4), NSAG2(3)</a:t>
                      </a:r>
                    </a:p>
                  </a:txBody>
                  <a:tcPr marL="68580" marR="68580" marT="34290" marB="34290"/>
                </a:tc>
                <a:extLst>
                  <a:ext uri="{0D108BD9-81ED-4DB2-BD59-A6C34878D82A}">
                    <a16:rowId xmlns:a16="http://schemas.microsoft.com/office/drawing/2014/main" val="112088478"/>
                  </a:ext>
                </a:extLst>
              </a:tr>
              <a:tr h="194310">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NSAG1(1), NSAG2(2)</a:t>
                      </a:r>
                    </a:p>
                  </a:txBody>
                  <a:tcPr marL="68580" marR="68580" marT="34290" marB="34290"/>
                </a:tc>
                <a:extLst>
                  <a:ext uri="{0D108BD9-81ED-4DB2-BD59-A6C34878D82A}">
                    <a16:rowId xmlns:a16="http://schemas.microsoft.com/office/drawing/2014/main" val="3998313014"/>
                  </a:ext>
                </a:extLst>
              </a:tr>
              <a:tr h="194310">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NSAG1(1), NSAG2(2)</a:t>
                      </a:r>
                    </a:p>
                  </a:txBody>
                  <a:tcPr marL="68580" marR="68580" marT="34290" marB="34290"/>
                </a:tc>
                <a:extLst>
                  <a:ext uri="{0D108BD9-81ED-4DB2-BD59-A6C34878D82A}">
                    <a16:rowId xmlns:a16="http://schemas.microsoft.com/office/drawing/2014/main" val="3666461059"/>
                  </a:ext>
                </a:extLst>
              </a:tr>
              <a:tr h="242257">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NSAG1(1), NSAG2(3)</a:t>
                      </a:r>
                    </a:p>
                  </a:txBody>
                  <a:tcPr marL="68580" marR="68580" marT="34290" marB="34290"/>
                </a:tc>
                <a:extLst>
                  <a:ext uri="{0D108BD9-81ED-4DB2-BD59-A6C34878D82A}">
                    <a16:rowId xmlns:a16="http://schemas.microsoft.com/office/drawing/2014/main" val="2924999261"/>
                  </a:ext>
                </a:extLst>
              </a:tr>
              <a:tr h="194310">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a:t>
                      </a:r>
                    </a:p>
                  </a:txBody>
                  <a:tcPr marL="68580" marR="68580" marT="34290" marB="34290"/>
                </a:tc>
                <a:extLst>
                  <a:ext uri="{0D108BD9-81ED-4DB2-BD59-A6C34878D82A}">
                    <a16:rowId xmlns:a16="http://schemas.microsoft.com/office/drawing/2014/main" val="290973101"/>
                  </a:ext>
                </a:extLst>
              </a:tr>
              <a:tr h="194310">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NSAG1(4), NSAG2(2)</a:t>
                      </a:r>
                    </a:p>
                  </a:txBody>
                  <a:tcPr marL="68580" marR="68580" marT="34290" marB="34290"/>
                </a:tc>
                <a:extLst>
                  <a:ext uri="{0D108BD9-81ED-4DB2-BD59-A6C34878D82A}">
                    <a16:rowId xmlns:a16="http://schemas.microsoft.com/office/drawing/2014/main" val="2450634863"/>
                  </a:ext>
                </a:extLst>
              </a:tr>
              <a:tr h="194310">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NSAG2</a:t>
                      </a:r>
                    </a:p>
                  </a:txBody>
                  <a:tcPr marL="68580" marR="68580" marT="34290" marB="34290"/>
                </a:tc>
                <a:extLst>
                  <a:ext uri="{0D108BD9-81ED-4DB2-BD59-A6C34878D82A}">
                    <a16:rowId xmlns:a16="http://schemas.microsoft.com/office/drawing/2014/main" val="2127312748"/>
                  </a:ext>
                </a:extLst>
              </a:tr>
              <a:tr h="194310">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NSAG1(4), NSAG2(3)</a:t>
                      </a:r>
                    </a:p>
                  </a:txBody>
                  <a:tcPr marL="68580" marR="68580" marT="34290" marB="34290"/>
                </a:tc>
                <a:extLst>
                  <a:ext uri="{0D108BD9-81ED-4DB2-BD59-A6C34878D82A}">
                    <a16:rowId xmlns:a16="http://schemas.microsoft.com/office/drawing/2014/main" val="4108884357"/>
                  </a:ext>
                </a:extLst>
              </a:tr>
              <a:tr h="194310">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a:t>
                      </a:r>
                    </a:p>
                  </a:txBody>
                  <a:tcPr marL="68580" marR="68580" marT="34290" marB="34290"/>
                </a:tc>
                <a:extLst>
                  <a:ext uri="{0D108BD9-81ED-4DB2-BD59-A6C34878D82A}">
                    <a16:rowId xmlns:a16="http://schemas.microsoft.com/office/drawing/2014/main" val="2894170466"/>
                  </a:ext>
                </a:extLst>
              </a:tr>
              <a:tr h="194310">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NSAG2</a:t>
                      </a:r>
                    </a:p>
                  </a:txBody>
                  <a:tcPr marL="68580" marR="68580" marT="34290" marB="34290"/>
                </a:tc>
                <a:extLst>
                  <a:ext uri="{0D108BD9-81ED-4DB2-BD59-A6C34878D82A}">
                    <a16:rowId xmlns:a16="http://schemas.microsoft.com/office/drawing/2014/main" val="3671903280"/>
                  </a:ext>
                </a:extLst>
              </a:tr>
              <a:tr h="194310">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endParaRPr lang="en-GB" sz="8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NSAG2</a:t>
                      </a:r>
                    </a:p>
                  </a:txBody>
                  <a:tcPr marL="68580" marR="68580" marT="34290" marB="34290"/>
                </a:tc>
                <a:extLst>
                  <a:ext uri="{0D108BD9-81ED-4DB2-BD59-A6C34878D82A}">
                    <a16:rowId xmlns:a16="http://schemas.microsoft.com/office/drawing/2014/main" val="2834315829"/>
                  </a:ext>
                </a:extLst>
              </a:tr>
              <a:tr h="259755">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endParaRPr lang="en-GB" sz="800" dirty="0"/>
                    </a:p>
                  </a:txBody>
                  <a:tcPr marL="68580" marR="68580" marT="34290" marB="34290"/>
                </a:tc>
                <a:tc>
                  <a:txBody>
                    <a:bodyPr/>
                    <a:lstStyle/>
                    <a:p>
                      <a:r>
                        <a:rPr lang="en-GB" sz="800" dirty="0"/>
                        <a:t>x</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NSAG1</a:t>
                      </a:r>
                    </a:p>
                  </a:txBody>
                  <a:tcPr marL="68580" marR="68580" marT="34290" marB="34290"/>
                </a:tc>
                <a:extLst>
                  <a:ext uri="{0D108BD9-81ED-4DB2-BD59-A6C34878D82A}">
                    <a16:rowId xmlns:a16="http://schemas.microsoft.com/office/drawing/2014/main" val="2573645611"/>
                  </a:ext>
                </a:extLst>
              </a:tr>
            </a:tbl>
          </a:graphicData>
        </a:graphic>
      </p:graphicFrame>
      <p:sp>
        <p:nvSpPr>
          <p:cNvPr id="14" name="TextBox 13">
            <a:extLst>
              <a:ext uri="{FF2B5EF4-FFF2-40B4-BE49-F238E27FC236}">
                <a16:creationId xmlns:a16="http://schemas.microsoft.com/office/drawing/2014/main" id="{D40BB531-B5F7-4E3E-95C7-EC47B995985E}"/>
              </a:ext>
            </a:extLst>
          </p:cNvPr>
          <p:cNvSpPr txBox="1"/>
          <p:nvPr/>
        </p:nvSpPr>
        <p:spPr>
          <a:xfrm>
            <a:off x="2026039" y="1008009"/>
            <a:ext cx="4777270" cy="276999"/>
          </a:xfrm>
          <a:prstGeom prst="rect">
            <a:avLst/>
          </a:prstGeom>
          <a:noFill/>
        </p:spPr>
        <p:txBody>
          <a:bodyPr wrap="none" rtlCol="0">
            <a:spAutoFit/>
          </a:bodyPr>
          <a:lstStyle/>
          <a:p>
            <a:r>
              <a:rPr lang="en-GB" sz="1200" dirty="0"/>
              <a:t>RELATIONSHIP BETWEEN APPLICABLE SLICES AND PRIORITY VALUES</a:t>
            </a:r>
          </a:p>
        </p:txBody>
      </p:sp>
    </p:spTree>
    <p:extLst>
      <p:ext uri="{BB962C8B-B14F-4D97-AF65-F5344CB8AC3E}">
        <p14:creationId xmlns:p14="http://schemas.microsoft.com/office/powerpoint/2010/main" val="629098661"/>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ResrcID21015_Nokia - Pure PowerPoint template 2021 v1.1" id="{31BC2609-92FB-41CC-85C2-67A665DC0FD3}" vid="{7092AD5A-4CE5-4773-BF93-6D6DB7408C19}"/>
    </a:ext>
  </a:extLst>
</a:theme>
</file>

<file path=ppt/theme/theme2.xml><?xml version="1.0" encoding="utf-8"?>
<a:theme xmlns:a="http://schemas.openxmlformats.org/drawingml/2006/main" name="1_c 2018 Nokia">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ResrcID21015_Nokia - Pure PowerPoint template 2021 v1.1" id="{31BC2609-92FB-41CC-85C2-67A665DC0FD3}" vid="{698988B5-A313-4CCB-89DF-0DDD3D9198C3}"/>
    </a:ext>
  </a:extLst>
</a:theme>
</file>

<file path=ppt/theme/theme3.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28B96935-75A3-45C3-B952-270EAB031D70}"/>
    </a:ext>
  </a:extLst>
</a:theme>
</file>

<file path=ppt/theme/theme4.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DAF288A5-0DDE-473A-9EE7-EF501D2D4444}"/>
    </a:ext>
  </a:extLst>
</a:theme>
</file>

<file path=ppt/theme/theme5.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8CB0855B-22DF-415F-BBA5-182520E1EB51}"/>
    </a:ext>
  </a:extLst>
</a:theme>
</file>

<file path=ppt/theme/theme6.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CF203275-5EF3-4029-A1C6-B627982950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0D80AB1E28B1A446B9660DD9C95CAD4B" ma:contentTypeVersion="11" ma:contentTypeDescription="Create a new document." ma:contentTypeScope="" ma:versionID="982f1b3a0351c6778ca020412aea840c">
  <xsd:schema xmlns:xsd="http://www.w3.org/2001/XMLSchema" xmlns:xs="http://www.w3.org/2001/XMLSchema" xmlns:p="http://schemas.microsoft.com/office/2006/metadata/properties" xmlns:ns2="71c5aaf6-e6ce-465b-b873-5148d2a4c105" xmlns:ns3="bd98b143-97af-43fb-a8de-63b93b944041" xmlns:ns4="3b34c8f0-1ef5-4d1e-bb66-517ce7fe7356" targetNamespace="http://schemas.microsoft.com/office/2006/metadata/properties" ma:root="true" ma:fieldsID="c71e86dd192975859b134c429144565f" ns2:_="" ns3:_="" ns4:_="">
    <xsd:import namespace="71c5aaf6-e6ce-465b-b873-5148d2a4c105"/>
    <xsd:import namespace="bd98b143-97af-43fb-a8de-63b93b944041"/>
    <xsd:import namespace="3b34c8f0-1ef5-4d1e-bb66-517ce7fe7356"/>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Document_x0020_category" minOccurs="0"/>
                <xsd:element ref="ns3:_Flow_SignoffStatus" minOccurs="0"/>
                <xsd:element ref="ns3:MediaServiceDateTaken" minOccurs="0"/>
                <xsd:element ref="ns3:MediaLengthInSeconds"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d98b143-97af-43fb-a8de-63b93b944041"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_Flow_SignoffStatus" ma:index="19" nillable="true" ma:displayName="Sign-off status" ma:internalName="Sign_x002d_off_x0020_status">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MediaServiceAutoTags" ma:index="22"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Document_x0020_category" ma:index="18" nillable="true" ma:displayName="Document category" ma:format="Dropdown" ma:indexed="true" ma:internalName="Document_x0020_category">
      <xsd:simpleType>
        <xsd:restriction base="dms:Choice">
          <xsd:enumeration value="Simulation report"/>
          <xsd:enumeration value="Concept document"/>
          <xsd:enumeration value="Contribution draft"/>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5AIRPNAIUNRU-490051479-4547</_dlc_DocId>
    <_dlc_DocIdUrl xmlns="71c5aaf6-e6ce-465b-b873-5148d2a4c105">
      <Url>https://nokia.sharepoint.com/sites/c5g/projects/FAAS/_layouts/15/DocIdRedir.aspx?ID=5AIRPNAIUNRU-490051479-4547</Url>
      <Description>5AIRPNAIUNRU-490051479-4547</Description>
    </_dlc_DocIdUrl>
    <Document_x0020_category xmlns="3b34c8f0-1ef5-4d1e-bb66-517ce7fe7356" xsi:nil="true"/>
    <_Flow_SignoffStatus xmlns="bd98b143-97af-43fb-a8de-63b93b944041" xsi:nil="true"/>
    <SharedWithUsers xmlns="3b34c8f0-1ef5-4d1e-bb66-517ce7fe7356">
      <UserInfo>
        <DisplayName>Mion, Marcello (Nokia - IT/Vimercate)</DisplayName>
        <AccountId>30470</AccountId>
        <AccountType/>
      </UserInfo>
      <UserInfo>
        <DisplayName>Greijula, Sirkku (Nokia - FI/Tampere)</DisplayName>
        <AccountId>21237</AccountId>
        <AccountType/>
      </UserInfo>
      <UserInfo>
        <DisplayName>Gupta, Uvnik (Nokia - IN/Bangalore)</DisplayName>
        <AccountId>22035</AccountId>
        <AccountType/>
      </UserInfo>
      <UserInfo>
        <DisplayName>Che Haron, Firdaus (Nokia - MY/Kuala Lumpur)</DisplayName>
        <AccountId>12061</AccountId>
        <AccountType/>
      </UserInfo>
      <UserInfo>
        <DisplayName>Martins Joao Cruz, Catarina (Nokia - DE/Munich)</DisplayName>
        <AccountId>2894</AccountId>
        <AccountType/>
      </UserInfo>
      <UserInfo>
        <DisplayName>Gero</DisplayName>
        <AccountId>10416</AccountId>
        <AccountType/>
      </UserInfo>
    </SharedWithUsers>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7DF340-AFE2-4630-8B0B-46BCD32D8D0F}">
  <ds:schemaRefs>
    <ds:schemaRef ds:uri="Microsoft.SharePoint.Taxonomy.ContentTypeSync"/>
  </ds:schemaRefs>
</ds:datastoreItem>
</file>

<file path=customXml/itemProps2.xml><?xml version="1.0" encoding="utf-8"?>
<ds:datastoreItem xmlns:ds="http://schemas.openxmlformats.org/officeDocument/2006/customXml" ds:itemID="{67343A2B-CBD6-4CDF-8CC4-A866F761F6FA}">
  <ds:schemaRefs>
    <ds:schemaRef ds:uri="3b34c8f0-1ef5-4d1e-bb66-517ce7fe7356"/>
    <ds:schemaRef ds:uri="71c5aaf6-e6ce-465b-b873-5148d2a4c105"/>
    <ds:schemaRef ds:uri="bd98b143-97af-43fb-a8de-63b93b9440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BDB0496-1A1D-4B21-BC76-DDA1AAE9922B}">
  <ds:schemaRefs>
    <ds:schemaRef ds:uri="http://schemas.microsoft.com/sharepoint/events"/>
  </ds:schemaRefs>
</ds:datastoreItem>
</file>

<file path=customXml/itemProps4.xml><?xml version="1.0" encoding="utf-8"?>
<ds:datastoreItem xmlns:ds="http://schemas.openxmlformats.org/officeDocument/2006/customXml" ds:itemID="{F1A5087E-D875-4389-9B23-8434F51180A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3b34c8f0-1ef5-4d1e-bb66-517ce7fe7356"/>
    <ds:schemaRef ds:uri="bd98b143-97af-43fb-a8de-63b93b944041"/>
    <ds:schemaRef ds:uri="http://www.w3.org/XML/1998/namespace"/>
    <ds:schemaRef ds:uri="http://purl.org/dc/dcmitype/"/>
  </ds:schemaRefs>
</ds:datastoreItem>
</file>

<file path=customXml/itemProps5.xml><?xml version="1.0" encoding="utf-8"?>
<ds:datastoreItem xmlns:ds="http://schemas.openxmlformats.org/officeDocument/2006/customXml" ds:itemID="{9DED2D23-3C7F-41E8-ACA8-DA48282910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Nokia - Pure PowerPoint template 2021 v1.1</Template>
  <TotalTime>3971</TotalTime>
  <Words>4636</Words>
  <Application>Microsoft Office PowerPoint</Application>
  <PresentationFormat>On-screen Show (16:9)</PresentationFormat>
  <Paragraphs>492</Paragraphs>
  <Slides>29</Slides>
  <Notes>1</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29</vt:i4>
      </vt:variant>
    </vt:vector>
  </HeadingPairs>
  <TitlesOfParts>
    <vt:vector size="42" baseType="lpstr">
      <vt:lpstr>Arial</vt:lpstr>
      <vt:lpstr>Calibri</vt:lpstr>
      <vt:lpstr>Nokia Pure Headline Light</vt:lpstr>
      <vt:lpstr>Nokia Pure Headline Ultra Light</vt:lpstr>
      <vt:lpstr>Nokia Pure Text</vt:lpstr>
      <vt:lpstr>Nokia Pure Text Light</vt:lpstr>
      <vt:lpstr>Times New Roman</vt:lpstr>
      <vt:lpstr>1 White Master</vt:lpstr>
      <vt:lpstr>1_c 2018 Nokia</vt:lpstr>
      <vt:lpstr>3_Blue</vt:lpstr>
      <vt:lpstr>4_Blue End Slide</vt:lpstr>
      <vt:lpstr>5_White End Slide</vt:lpstr>
      <vt:lpstr>6_Gray</vt:lpstr>
      <vt:lpstr>NR_Slice_Core issues from SA#96</vt:lpstr>
      <vt:lpstr>PowerPoint Presentation</vt:lpstr>
      <vt:lpstr>PowerPoint Presentation</vt:lpstr>
      <vt:lpstr>NR_Slice Goal and what SA2 has to do</vt:lpstr>
      <vt:lpstr>Intended 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S-NSSAIs to consider for Cell Reselection and their priorities</vt:lpstr>
      <vt:lpstr>CASE 1: UE CM-IDLE and has an Allowed NSSAI and potentially some PDU sessions, performs Cell Reselection due to Radio conditions</vt:lpstr>
      <vt:lpstr>CASE 2: UE CM-IDLE and Requests a set of S-NSSAI(s) including a new S-NSSAI</vt:lpstr>
      <vt:lpstr>PowerPoint Presentation</vt:lpstr>
      <vt:lpstr>PowerPoint Presentation</vt:lpstr>
      <vt:lpstr>PowerPoint Presentation</vt:lpstr>
      <vt:lpstr>PowerPoint Presentation</vt:lpstr>
      <vt:lpstr>How NR_Slice_Core feature works (updated with NOKIA 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or takeaway?</dc:title>
  <dc:creator>Anthony</dc:creator>
  <cp:lastModifiedBy>Nokia</cp:lastModifiedBy>
  <cp:revision>90</cp:revision>
  <dcterms:created xsi:type="dcterms:W3CDTF">2021-01-15T16:16:05Z</dcterms:created>
  <dcterms:modified xsi:type="dcterms:W3CDTF">2022-08-10T12:48:03Z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0x0101000D80AB1E28B1A446B9660DD9C95CAD4B</vt:lpwstr>
  </property>
  <property fmtid="{D5CDD505-2E9C-101B-9397-08002B2CF9AE}" pid="3" name="_dlc_DocIdItemGuid">
    <vt:lpwstr>5ab51ff9-48f3-4c10-9bb5-a7f501f546b7</vt:lpwstr>
  </property>
  <property fmtid="{D5CDD505-2E9C-101B-9397-08002B2CF9AE}" pid="4" name="SharedWithUsers">
    <vt:lpwstr>30470;#Mion, Marcello (Nokia - IT/Vimercate);#21237;#Greijula, Sirkku (Nokia - FI/Tampere);#22035;#Gupta, Uvnik (Nokia - IN/Bangalore);#12061;#Che Haron, Firdaus (Nokia - MY/Kuala Lumpur);#2894;#Martins Joao Cruz, Catarina (Nokia - DE/Munich);#10416;#Gero</vt:lpwstr>
  </property>
  <property fmtid="{D5CDD505-2E9C-101B-9397-08002B2CF9AE}" pid="5" name="MSIP_Label_b1aa2129-79ec-42c0-bfac-e5b7a0374572_Enabled">
    <vt:lpwstr>true</vt:lpwstr>
  </property>
  <property fmtid="{D5CDD505-2E9C-101B-9397-08002B2CF9AE}" pid="6" name="MSIP_Label_b1aa2129-79ec-42c0-bfac-e5b7a0374572_SetDate">
    <vt:lpwstr>2022-07-01T15:10:48Z</vt:lpwstr>
  </property>
  <property fmtid="{D5CDD505-2E9C-101B-9397-08002B2CF9AE}" pid="7" name="MSIP_Label_b1aa2129-79ec-42c0-bfac-e5b7a0374572_Method">
    <vt:lpwstr>Privileged</vt:lpwstr>
  </property>
  <property fmtid="{D5CDD505-2E9C-101B-9397-08002B2CF9AE}" pid="8" name="MSIP_Label_b1aa2129-79ec-42c0-bfac-e5b7a0374572_Name">
    <vt:lpwstr>b1aa2129-79ec-42c0-bfac-e5b7a0374572</vt:lpwstr>
  </property>
  <property fmtid="{D5CDD505-2E9C-101B-9397-08002B2CF9AE}" pid="9" name="MSIP_Label_b1aa2129-79ec-42c0-bfac-e5b7a0374572_SiteId">
    <vt:lpwstr>5d471751-9675-428d-917b-70f44f9630b0</vt:lpwstr>
  </property>
  <property fmtid="{D5CDD505-2E9C-101B-9397-08002B2CF9AE}" pid="10" name="MSIP_Label_b1aa2129-79ec-42c0-bfac-e5b7a0374572_ActionId">
    <vt:lpwstr>00b023bb-5029-49b2-a40b-11dc46486ed4</vt:lpwstr>
  </property>
  <property fmtid="{D5CDD505-2E9C-101B-9397-08002B2CF9AE}" pid="11" name="MSIP_Label_b1aa2129-79ec-42c0-bfac-e5b7a0374572_ContentBits">
    <vt:lpwstr>0</vt:lpwstr>
  </property>
</Properties>
</file>